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90" r:id="rId3"/>
    <p:sldId id="304" r:id="rId4"/>
    <p:sldId id="310" r:id="rId5"/>
    <p:sldId id="295" r:id="rId6"/>
    <p:sldId id="307" r:id="rId7"/>
    <p:sldId id="294" r:id="rId8"/>
    <p:sldId id="303" r:id="rId9"/>
    <p:sldId id="289" r:id="rId10"/>
    <p:sldId id="260" r:id="rId11"/>
    <p:sldId id="296" r:id="rId12"/>
    <p:sldId id="308" r:id="rId13"/>
    <p:sldId id="309" r:id="rId14"/>
    <p:sldId id="258" r:id="rId15"/>
    <p:sldId id="273" r:id="rId16"/>
    <p:sldId id="297" r:id="rId17"/>
    <p:sldId id="302" r:id="rId18"/>
    <p:sldId id="259" r:id="rId19"/>
    <p:sldId id="257" r:id="rId20"/>
    <p:sldId id="276" r:id="rId21"/>
    <p:sldId id="265" r:id="rId22"/>
    <p:sldId id="262" r:id="rId23"/>
    <p:sldId id="263" r:id="rId24"/>
    <p:sldId id="298" r:id="rId25"/>
    <p:sldId id="264" r:id="rId26"/>
    <p:sldId id="299" r:id="rId27"/>
    <p:sldId id="278" r:id="rId28"/>
    <p:sldId id="300" r:id="rId29"/>
    <p:sldId id="266" r:id="rId30"/>
    <p:sldId id="274" r:id="rId31"/>
    <p:sldId id="270" r:id="rId32"/>
    <p:sldId id="268" r:id="rId33"/>
    <p:sldId id="301" r:id="rId34"/>
    <p:sldId id="306" r:id="rId35"/>
    <p:sldId id="305" r:id="rId36"/>
    <p:sldId id="288" r:id="rId37"/>
    <p:sldId id="277" r:id="rId38"/>
    <p:sldId id="284" r:id="rId39"/>
    <p:sldId id="272" r:id="rId40"/>
    <p:sldId id="275" r:id="rId41"/>
    <p:sldId id="261" r:id="rId42"/>
    <p:sldId id="28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3409" autoAdjust="0"/>
  </p:normalViewPr>
  <p:slideViewPr>
    <p:cSldViewPr snapToGrid="0">
      <p:cViewPr varScale="1">
        <p:scale>
          <a:sx n="64" d="100"/>
          <a:sy n="64" d="100"/>
        </p:scale>
        <p:origin x="-114"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05FAC-0462-4C9D-9FED-147F3D28892E}" type="datetimeFigureOut">
              <a:rPr lang="en-US" smtClean="0"/>
              <a:t>4/24/2016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85B93-676E-4044-964B-7B90284381BB}" type="slidenum">
              <a:rPr lang="en-US" smtClean="0"/>
              <a:t>‹#›</a:t>
            </a:fld>
            <a:endParaRPr lang="en-US"/>
          </a:p>
        </p:txBody>
      </p:sp>
    </p:spTree>
    <p:extLst>
      <p:ext uri="{BB962C8B-B14F-4D97-AF65-F5344CB8AC3E}">
        <p14:creationId xmlns:p14="http://schemas.microsoft.com/office/powerpoint/2010/main" val="234768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Interactive workshop. The PPT is a resource for your future reference and development .</a:t>
            </a:r>
          </a:p>
          <a:p>
            <a:r>
              <a:rPr lang="en-US" dirty="0"/>
              <a:t>What are  the challenges You face as a Social entrepreneur,</a:t>
            </a:r>
            <a:r>
              <a:rPr lang="en-US" baseline="0" dirty="0"/>
              <a:t> young professional in address local problems </a:t>
            </a:r>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1</a:t>
            </a:fld>
            <a:endParaRPr lang="en-US" dirty="0"/>
          </a:p>
        </p:txBody>
      </p:sp>
    </p:spTree>
    <p:extLst>
      <p:ext uri="{BB962C8B-B14F-4D97-AF65-F5344CB8AC3E}">
        <p14:creationId xmlns:p14="http://schemas.microsoft.com/office/powerpoint/2010/main" val="366005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a:t>
            </a:r>
            <a:r>
              <a:rPr lang="en-US" baseline="0" dirty="0"/>
              <a:t> </a:t>
            </a:r>
          </a:p>
          <a:p>
            <a:r>
              <a:rPr lang="en-US" baseline="0" dirty="0"/>
              <a:t>1. Desperate Poor families need $ for survival</a:t>
            </a:r>
          </a:p>
          <a:p>
            <a:pPr marL="228600" indent="-228600">
              <a:buAutoNum type="arabicPeriod" startAt="2"/>
            </a:pPr>
            <a:r>
              <a:rPr lang="en-US" dirty="0"/>
              <a:t>Don’t know of any alternative  </a:t>
            </a:r>
          </a:p>
          <a:p>
            <a:pPr marL="228600" indent="-228600">
              <a:buAutoNum type="arabicPeriod" startAt="2"/>
            </a:pPr>
            <a:r>
              <a:rPr lang="en-US" dirty="0"/>
              <a:t>Need school teacher outreach support </a:t>
            </a:r>
          </a:p>
          <a:p>
            <a:pPr marL="228600" indent="-228600">
              <a:buAutoNum type="arabicPeriod" startAt="2"/>
            </a:pPr>
            <a:r>
              <a:rPr lang="en-US" dirty="0"/>
              <a:t>Abuse of children </a:t>
            </a:r>
          </a:p>
          <a:p>
            <a:pPr marL="228600" indent="-228600">
              <a:buAutoNum type="arabicPeriod" startAt="2"/>
            </a:pPr>
            <a:r>
              <a:rPr lang="en-US" dirty="0"/>
              <a:t>Accepted practice among class of society </a:t>
            </a:r>
          </a:p>
          <a:p>
            <a:pPr marL="228600" indent="-228600">
              <a:buAutoNum type="arabicPeriod" startAt="2"/>
            </a:pPr>
            <a:r>
              <a:rPr lang="en-US" dirty="0"/>
              <a:t>Where to put the pressure in the system</a:t>
            </a:r>
          </a:p>
          <a:p>
            <a:pPr marL="228600" indent="-228600">
              <a:buAutoNum type="arabicPeriod" startAt="2"/>
            </a:pPr>
            <a:r>
              <a:rPr lang="en-US" dirty="0"/>
              <a:t>Work environment unkind </a:t>
            </a:r>
          </a:p>
          <a:p>
            <a:pPr marL="228600" indent="-228600">
              <a:buAutoNum type="arabicPeriod" startAt="2"/>
            </a:pPr>
            <a:endParaRPr lang="en-US" dirty="0"/>
          </a:p>
          <a:p>
            <a:pPr marL="0" indent="0">
              <a:buNone/>
            </a:pPr>
            <a:r>
              <a:rPr lang="en-US" dirty="0"/>
              <a:t>Little words gig concepts </a:t>
            </a:r>
          </a:p>
          <a:p>
            <a:pPr marL="0" indent="0">
              <a:buNone/>
            </a:pPr>
            <a:r>
              <a:rPr lang="en-US" dirty="0"/>
              <a:t>Child</a:t>
            </a:r>
            <a:r>
              <a:rPr lang="en-US" baseline="0" dirty="0"/>
              <a:t> slave</a:t>
            </a:r>
          </a:p>
          <a:p>
            <a:pPr marL="0" indent="0">
              <a:buNone/>
            </a:pPr>
            <a:r>
              <a:rPr lang="en-US" baseline="0" dirty="0"/>
              <a:t>Abuse</a:t>
            </a:r>
          </a:p>
          <a:p>
            <a:pPr marL="0" indent="0">
              <a:buNone/>
            </a:pPr>
            <a:r>
              <a:rPr lang="en-US" baseline="0" dirty="0"/>
              <a:t>In equality </a:t>
            </a:r>
          </a:p>
          <a:p>
            <a:pPr marL="0" indent="0">
              <a:buNone/>
            </a:pPr>
            <a:r>
              <a:rPr lang="en-US" baseline="0" dirty="0"/>
              <a:t> Transparency in society </a:t>
            </a:r>
          </a:p>
          <a:p>
            <a:pPr marL="0" indent="0">
              <a:buNone/>
            </a:pPr>
            <a:endParaRPr lang="en-US" baseline="0" dirty="0"/>
          </a:p>
          <a:p>
            <a:pPr marL="0" indent="0">
              <a:buNone/>
            </a:pPr>
            <a:r>
              <a:rPr lang="en-US" baseline="0" dirty="0"/>
              <a:t> what video saying</a:t>
            </a:r>
          </a:p>
          <a:p>
            <a:pPr marL="0" indent="0">
              <a:buNone/>
            </a:pPr>
            <a:r>
              <a:rPr lang="en-US" baseline="0" dirty="0"/>
              <a:t>Survival</a:t>
            </a:r>
          </a:p>
          <a:p>
            <a:pPr marL="0" indent="0">
              <a:buNone/>
            </a:pPr>
            <a:r>
              <a:rPr lang="en-US" baseline="0" dirty="0"/>
              <a:t> to put smart child in bondage against her will</a:t>
            </a:r>
          </a:p>
          <a:p>
            <a:pPr marL="0" indent="0">
              <a:buNone/>
            </a:pPr>
            <a:endParaRPr lang="en-US" baseline="0" dirty="0"/>
          </a:p>
          <a:p>
            <a:pPr marL="0" indent="0">
              <a:buNone/>
            </a:pPr>
            <a:endParaRPr lang="en-US" baseline="0" dirty="0"/>
          </a:p>
          <a:p>
            <a:pPr marL="0" indent="0">
              <a:buNone/>
            </a:pPr>
            <a:endParaRPr lang="en-US" dirty="0"/>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19</a:t>
            </a:fld>
            <a:endParaRPr lang="en-US"/>
          </a:p>
        </p:txBody>
      </p:sp>
    </p:spTree>
    <p:extLst>
      <p:ext uri="{BB962C8B-B14F-4D97-AF65-F5344CB8AC3E}">
        <p14:creationId xmlns:p14="http://schemas.microsoft.com/office/powerpoint/2010/main" val="2495257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is in English </a:t>
            </a:r>
          </a:p>
          <a:p>
            <a:endParaRPr lang="en-US" dirty="0"/>
          </a:p>
          <a:p>
            <a:r>
              <a:rPr lang="en-US" dirty="0"/>
              <a:t>Moroccan Teachers</a:t>
            </a:r>
          </a:p>
          <a:p>
            <a:r>
              <a:rPr lang="en-US" dirty="0"/>
              <a:t> donors</a:t>
            </a:r>
          </a:p>
          <a:p>
            <a:r>
              <a:rPr lang="en-US" dirty="0"/>
              <a:t> partner agencies</a:t>
            </a:r>
          </a:p>
        </p:txBody>
      </p:sp>
      <p:sp>
        <p:nvSpPr>
          <p:cNvPr id="4" name="Slide Number Placeholder 3"/>
          <p:cNvSpPr>
            <a:spLocks noGrp="1"/>
          </p:cNvSpPr>
          <p:nvPr>
            <p:ph type="sldNum" sz="quarter" idx="10"/>
          </p:nvPr>
        </p:nvSpPr>
        <p:spPr/>
        <p:txBody>
          <a:bodyPr/>
          <a:lstStyle/>
          <a:p>
            <a:fld id="{DEE85B93-676E-4044-964B-7B90284381BB}" type="slidenum">
              <a:rPr lang="en-US" smtClean="0"/>
              <a:t>21</a:t>
            </a:fld>
            <a:endParaRPr lang="en-US"/>
          </a:p>
        </p:txBody>
      </p:sp>
    </p:spTree>
    <p:extLst>
      <p:ext uri="{BB962C8B-B14F-4D97-AF65-F5344CB8AC3E}">
        <p14:creationId xmlns:p14="http://schemas.microsoft.com/office/powerpoint/2010/main" val="84064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social campaigns are awareness; difficult to switch them in mid stream </a:t>
            </a:r>
          </a:p>
          <a:p>
            <a:r>
              <a:rPr lang="en-US" dirty="0"/>
              <a:t>Move user through </a:t>
            </a:r>
            <a:r>
              <a:rPr lang="en-US" dirty="0" err="1"/>
              <a:t>tnhe</a:t>
            </a:r>
            <a:r>
              <a:rPr lang="en-US" dirty="0"/>
              <a:t> cycle depends on CX causes </a:t>
            </a:r>
            <a:r>
              <a:rPr lang="en-US" dirty="0" err="1"/>
              <a:t>sustaible</a:t>
            </a:r>
            <a:r>
              <a:rPr lang="en-US" dirty="0"/>
              <a:t> change </a:t>
            </a:r>
          </a:p>
          <a:p>
            <a:r>
              <a:rPr lang="en-US" dirty="0"/>
              <a:t>Mots </a:t>
            </a:r>
            <a:r>
              <a:rPr lang="en-US" dirty="0" err="1"/>
              <a:t>orgaizations</a:t>
            </a:r>
            <a:r>
              <a:rPr lang="en-US" dirty="0"/>
              <a:t> stop at </a:t>
            </a:r>
            <a:r>
              <a:rPr lang="en-US" dirty="0" err="1"/>
              <a:t>commitemmnet</a:t>
            </a:r>
            <a:r>
              <a:rPr lang="en-US" dirty="0"/>
              <a:t> / conversions </a:t>
            </a:r>
          </a:p>
          <a:p>
            <a:r>
              <a:rPr lang="en-US" dirty="0"/>
              <a:t>Real success is post commitment  fostering UGC </a:t>
            </a:r>
          </a:p>
          <a:p>
            <a:r>
              <a:rPr lang="en-US" dirty="0"/>
              <a:t> mobilize champions to spread your message leverage their networks  </a:t>
            </a:r>
          </a:p>
        </p:txBody>
      </p:sp>
      <p:sp>
        <p:nvSpPr>
          <p:cNvPr id="4" name="Slide Number Placeholder 3"/>
          <p:cNvSpPr>
            <a:spLocks noGrp="1"/>
          </p:cNvSpPr>
          <p:nvPr>
            <p:ph type="sldNum" sz="quarter" idx="10"/>
          </p:nvPr>
        </p:nvSpPr>
        <p:spPr/>
        <p:txBody>
          <a:bodyPr/>
          <a:lstStyle/>
          <a:p>
            <a:fld id="{A4D0E1A6-10E4-4DCF-BEC1-76180DD0C1F7}" type="slidenum">
              <a:rPr lang="en-US" smtClean="0"/>
              <a:t>24</a:t>
            </a:fld>
            <a:endParaRPr lang="en-US" dirty="0"/>
          </a:p>
        </p:txBody>
      </p:sp>
    </p:spTree>
    <p:extLst>
      <p:ext uri="{BB962C8B-B14F-4D97-AF65-F5344CB8AC3E}">
        <p14:creationId xmlns:p14="http://schemas.microsoft.com/office/powerpoint/2010/main" val="3591396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35</a:t>
            </a:fld>
            <a:endParaRPr lang="en-US"/>
          </a:p>
        </p:txBody>
      </p:sp>
    </p:spTree>
    <p:extLst>
      <p:ext uri="{BB962C8B-B14F-4D97-AF65-F5344CB8AC3E}">
        <p14:creationId xmlns:p14="http://schemas.microsoft.com/office/powerpoint/2010/main" val="409727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36</a:t>
            </a:fld>
            <a:endParaRPr lang="en-US"/>
          </a:p>
        </p:txBody>
      </p:sp>
    </p:spTree>
    <p:extLst>
      <p:ext uri="{BB962C8B-B14F-4D97-AF65-F5344CB8AC3E}">
        <p14:creationId xmlns:p14="http://schemas.microsoft.com/office/powerpoint/2010/main" val="60072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4</a:t>
            </a:fld>
            <a:endParaRPr lang="en-US"/>
          </a:p>
        </p:txBody>
      </p:sp>
    </p:spTree>
    <p:extLst>
      <p:ext uri="{BB962C8B-B14F-4D97-AF65-F5344CB8AC3E}">
        <p14:creationId xmlns:p14="http://schemas.microsoft.com/office/powerpoint/2010/main" val="27354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PUBLISHER  ,,,,,Integrator </a:t>
            </a:r>
          </a:p>
          <a:p>
            <a:r>
              <a:rPr lang="en-US" dirty="0" err="1"/>
              <a:t>Hwow</a:t>
            </a:r>
            <a:r>
              <a:rPr lang="en-US" dirty="0"/>
              <a:t> do make </a:t>
            </a:r>
            <a:r>
              <a:rPr lang="en-US" dirty="0" err="1"/>
              <a:t>na</a:t>
            </a:r>
            <a:r>
              <a:rPr lang="en-US" dirty="0"/>
              <a:t> </a:t>
            </a:r>
            <a:r>
              <a:rPr lang="en-US" dirty="0" err="1"/>
              <a:t>na</a:t>
            </a:r>
            <a:r>
              <a:rPr lang="en-US" dirty="0"/>
              <a:t>  combining mint, green tea ,and sugar =  </a:t>
            </a:r>
            <a:r>
              <a:rPr lang="en-US" dirty="0" err="1"/>
              <a:t>na</a:t>
            </a:r>
            <a:r>
              <a:rPr lang="en-US" dirty="0"/>
              <a:t> </a:t>
            </a:r>
            <a:r>
              <a:rPr lang="en-US" dirty="0" err="1"/>
              <a:t>na</a:t>
            </a:r>
            <a:r>
              <a:rPr lang="en-US" baseline="0" dirty="0"/>
              <a:t> a different drink </a:t>
            </a:r>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5</a:t>
            </a:fld>
            <a:endParaRPr lang="en-US"/>
          </a:p>
        </p:txBody>
      </p:sp>
    </p:spTree>
    <p:extLst>
      <p:ext uri="{BB962C8B-B14F-4D97-AF65-F5344CB8AC3E}">
        <p14:creationId xmlns:p14="http://schemas.microsoft.com/office/powerpoint/2010/main" val="411640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 steps</a:t>
            </a:r>
            <a:r>
              <a:rPr lang="en-US" baseline="0" dirty="0"/>
              <a:t> to developing a campaign plan.</a:t>
            </a:r>
          </a:p>
          <a:p>
            <a:r>
              <a:rPr lang="en-US" baseline="0" dirty="0"/>
              <a:t> Developing actionable strategies that achieve organization's goals   </a:t>
            </a:r>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10</a:t>
            </a:fld>
            <a:endParaRPr lang="en-US"/>
          </a:p>
        </p:txBody>
      </p:sp>
    </p:spTree>
    <p:extLst>
      <p:ext uri="{BB962C8B-B14F-4D97-AF65-F5344CB8AC3E}">
        <p14:creationId xmlns:p14="http://schemas.microsoft.com/office/powerpoint/2010/main" val="17854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business- all excess funds dedicated to further cause </a:t>
            </a:r>
          </a:p>
          <a:p>
            <a:r>
              <a:rPr lang="en-US" dirty="0"/>
              <a:t>Goals of enterprise --3 Ps people profit and planet </a:t>
            </a:r>
          </a:p>
          <a:p>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11</a:t>
            </a:fld>
            <a:endParaRPr lang="en-US"/>
          </a:p>
        </p:txBody>
      </p:sp>
    </p:spTree>
    <p:extLst>
      <p:ext uri="{BB962C8B-B14F-4D97-AF65-F5344CB8AC3E}">
        <p14:creationId xmlns:p14="http://schemas.microsoft.com/office/powerpoint/2010/main" val="388400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06808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 shot </a:t>
            </a:r>
            <a:r>
              <a:rPr lang="en-US" baseline="0" dirty="0"/>
              <a:t> of a path to define your problem and your Value and achieve your goals </a:t>
            </a:r>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14</a:t>
            </a:fld>
            <a:endParaRPr lang="en-US"/>
          </a:p>
        </p:txBody>
      </p:sp>
    </p:spTree>
    <p:extLst>
      <p:ext uri="{BB962C8B-B14F-4D97-AF65-F5344CB8AC3E}">
        <p14:creationId xmlns:p14="http://schemas.microsoft.com/office/powerpoint/2010/main" val="389588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15</a:t>
            </a:fld>
            <a:endParaRPr lang="en-US"/>
          </a:p>
        </p:txBody>
      </p:sp>
    </p:spTree>
    <p:extLst>
      <p:ext uri="{BB962C8B-B14F-4D97-AF65-F5344CB8AC3E}">
        <p14:creationId xmlns:p14="http://schemas.microsoft.com/office/powerpoint/2010/main" val="1933794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85B93-676E-4044-964B-7B90284381BB}" type="slidenum">
              <a:rPr lang="en-US" smtClean="0"/>
              <a:t>18</a:t>
            </a:fld>
            <a:endParaRPr lang="en-US"/>
          </a:p>
        </p:txBody>
      </p:sp>
    </p:spTree>
    <p:extLst>
      <p:ext uri="{BB962C8B-B14F-4D97-AF65-F5344CB8AC3E}">
        <p14:creationId xmlns:p14="http://schemas.microsoft.com/office/powerpoint/2010/main" val="71387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4/24/2016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o8uYdUaFR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1vK3cxnP6I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_b3RFRBrL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ogxCVRVDhC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lgEFxcKOYI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sdCcUH1vFk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4J1sYC3zM2c%203gDS" TargetMode="External"/><Relationship Id="rId1" Type="http://schemas.openxmlformats.org/officeDocument/2006/relationships/slideLayout" Target="../slideLayouts/slideLayout2.xml"/><Relationship Id="rId4" Type="http://schemas.openxmlformats.org/officeDocument/2006/relationships/hyperlink" Target="https://www.youtube.com/watch?v=4J1sYC3zM2c"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linkedin.com/in/irakaufman" TargetMode="External"/><Relationship Id="rId2" Type="http://schemas.openxmlformats.org/officeDocument/2006/relationships/image" Target="../media/image36.jpeg"/><Relationship Id="rId1" Type="http://schemas.openxmlformats.org/officeDocument/2006/relationships/slideLayout" Target="../slideLayouts/slideLayout5.xml"/><Relationship Id="rId6" Type="http://schemas.openxmlformats.org/officeDocument/2006/relationships/hyperlink" Target="mailto:ira@entwinedigital.com" TargetMode="External"/><Relationship Id="rId5" Type="http://schemas.openxmlformats.org/officeDocument/2006/relationships/hyperlink" Target="http://twitter.com/ira9201" TargetMode="External"/><Relationship Id="rId4" Type="http://schemas.openxmlformats.org/officeDocument/2006/relationships/hyperlink" Target="http://facebook.com/irakaufm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dirty="0"/>
              <a:t/>
            </a:r>
            <a:br>
              <a:rPr lang="en-US" dirty="0"/>
            </a:br>
            <a:endParaRPr lang="en-US" dirty="0"/>
          </a:p>
        </p:txBody>
      </p:sp>
      <p:sp>
        <p:nvSpPr>
          <p:cNvPr id="3" name="Subtitle 2"/>
          <p:cNvSpPr>
            <a:spLocks noGrp="1"/>
          </p:cNvSpPr>
          <p:nvPr>
            <p:ph type="subTitle" idx="1"/>
          </p:nvPr>
        </p:nvSpPr>
        <p:spPr>
          <a:xfrm>
            <a:off x="4350015" y="3357564"/>
            <a:ext cx="6987645" cy="546370"/>
          </a:xfrm>
        </p:spPr>
        <p:txBody>
          <a:bodyPr/>
          <a:lstStyle/>
          <a:p>
            <a:r>
              <a:rPr lang="en-US" b="1" dirty="0"/>
              <a:t>Gather Resources…Deliver Value... Generate Participation </a:t>
            </a:r>
            <a:endParaRPr lang="en-US" dirty="0"/>
          </a:p>
        </p:txBody>
      </p:sp>
      <p:sp>
        <p:nvSpPr>
          <p:cNvPr id="5" name="Rectangle 4"/>
          <p:cNvSpPr/>
          <p:nvPr/>
        </p:nvSpPr>
        <p:spPr>
          <a:xfrm>
            <a:off x="2271713" y="2072614"/>
            <a:ext cx="9529762" cy="1138773"/>
          </a:xfrm>
          <a:prstGeom prst="rect">
            <a:avLst/>
          </a:prstGeom>
        </p:spPr>
        <p:txBody>
          <a:bodyPr wrap="square">
            <a:spAutoFit/>
          </a:bodyPr>
          <a:lstStyle/>
          <a:p>
            <a:r>
              <a:rPr lang="en-US" sz="3200" b="1" dirty="0"/>
              <a:t>Successful Social Entrepreneurship in the Digital Age  </a:t>
            </a:r>
            <a:r>
              <a:rPr lang="en-US" sz="2800" b="1" dirty="0"/>
              <a:t/>
            </a:r>
            <a:br>
              <a:rPr lang="en-US" sz="2800" b="1" dirty="0"/>
            </a:br>
            <a:r>
              <a:rPr lang="en-US" dirty="0"/>
              <a:t/>
            </a:r>
            <a:br>
              <a:rPr lang="en-US" dirty="0"/>
            </a:br>
            <a:endParaRPr lang="en-US" dirty="0"/>
          </a:p>
        </p:txBody>
      </p:sp>
      <p:sp>
        <p:nvSpPr>
          <p:cNvPr id="6" name="TextBox 5"/>
          <p:cNvSpPr txBox="1"/>
          <p:nvPr/>
        </p:nvSpPr>
        <p:spPr>
          <a:xfrm>
            <a:off x="9027900" y="5829247"/>
            <a:ext cx="1630575" cy="369332"/>
          </a:xfrm>
          <a:prstGeom prst="rect">
            <a:avLst/>
          </a:prstGeom>
          <a:noFill/>
        </p:spPr>
        <p:txBody>
          <a:bodyPr wrap="none" rtlCol="0">
            <a:spAutoFit/>
          </a:bodyPr>
          <a:lstStyle/>
          <a:p>
            <a:r>
              <a:rPr lang="en-US" dirty="0"/>
              <a:t>Dr Ira Kaufman</a:t>
            </a:r>
          </a:p>
        </p:txBody>
      </p:sp>
      <p:sp>
        <p:nvSpPr>
          <p:cNvPr id="7" name="TextBox 6"/>
          <p:cNvSpPr txBox="1"/>
          <p:nvPr/>
        </p:nvSpPr>
        <p:spPr>
          <a:xfrm>
            <a:off x="7643813" y="4543425"/>
            <a:ext cx="3014662" cy="923330"/>
          </a:xfrm>
          <a:prstGeom prst="rect">
            <a:avLst/>
          </a:prstGeom>
          <a:noFill/>
        </p:spPr>
        <p:txBody>
          <a:bodyPr wrap="square" rtlCol="0">
            <a:spAutoFit/>
          </a:bodyPr>
          <a:lstStyle/>
          <a:p>
            <a:r>
              <a:rPr lang="en-US" dirty="0"/>
              <a:t>Legacy International</a:t>
            </a:r>
          </a:p>
          <a:p>
            <a:r>
              <a:rPr lang="en-US" dirty="0"/>
              <a:t>Emerging Young Leaders </a:t>
            </a:r>
          </a:p>
          <a:p>
            <a:r>
              <a:rPr lang="en-US" dirty="0"/>
              <a:t>April 2016</a:t>
            </a:r>
          </a:p>
        </p:txBody>
      </p:sp>
    </p:spTree>
    <p:extLst>
      <p:ext uri="{BB962C8B-B14F-4D97-AF65-F5344CB8AC3E}">
        <p14:creationId xmlns:p14="http://schemas.microsoft.com/office/powerpoint/2010/main" val="154330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#1</a:t>
            </a:r>
            <a:endParaRPr lang="en-US" b="1" dirty="0"/>
          </a:p>
        </p:txBody>
      </p:sp>
      <p:sp>
        <p:nvSpPr>
          <p:cNvPr id="3" name="Content Placeholder 2"/>
          <p:cNvSpPr>
            <a:spLocks noGrp="1"/>
          </p:cNvSpPr>
          <p:nvPr>
            <p:ph idx="1"/>
          </p:nvPr>
        </p:nvSpPr>
        <p:spPr>
          <a:xfrm>
            <a:off x="1484311" y="2438399"/>
            <a:ext cx="10018713" cy="2182153"/>
          </a:xfrm>
        </p:spPr>
        <p:txBody>
          <a:bodyPr>
            <a:normAutofit/>
          </a:bodyPr>
          <a:lstStyle/>
          <a:p>
            <a:pPr marL="0" indent="0" algn="ctr">
              <a:buNone/>
            </a:pPr>
            <a:r>
              <a:rPr lang="en-US" sz="3600" b="1" dirty="0"/>
              <a:t>Transform your problem, challenge,      opportunity into a business model</a:t>
            </a:r>
            <a:endParaRPr lang="en-US" sz="3600" dirty="0"/>
          </a:p>
          <a:p>
            <a:pPr marL="457200" lvl="1" indent="0">
              <a:buNone/>
            </a:pPr>
            <a:r>
              <a:rPr lang="en-US" dirty="0"/>
              <a:t> </a:t>
            </a:r>
          </a:p>
        </p:txBody>
      </p:sp>
    </p:spTree>
    <p:extLst>
      <p:ext uri="{BB962C8B-B14F-4D97-AF65-F5344CB8AC3E}">
        <p14:creationId xmlns:p14="http://schemas.microsoft.com/office/powerpoint/2010/main" val="387122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organizational/business model? </a:t>
            </a:r>
          </a:p>
        </p:txBody>
      </p:sp>
      <p:sp>
        <p:nvSpPr>
          <p:cNvPr id="3" name="Content Placeholder 2"/>
          <p:cNvSpPr>
            <a:spLocks noGrp="1"/>
          </p:cNvSpPr>
          <p:nvPr>
            <p:ph idx="1"/>
          </p:nvPr>
        </p:nvSpPr>
        <p:spPr/>
        <p:txBody>
          <a:bodyPr>
            <a:normAutofit fontScale="92500" lnSpcReduction="20000"/>
          </a:bodyPr>
          <a:lstStyle/>
          <a:p>
            <a:r>
              <a:rPr lang="en-US" dirty="0"/>
              <a:t>Club, Group</a:t>
            </a:r>
          </a:p>
          <a:p>
            <a:r>
              <a:rPr lang="en-US" dirty="0"/>
              <a:t>Campaign</a:t>
            </a:r>
          </a:p>
          <a:p>
            <a:r>
              <a:rPr lang="en-US" dirty="0"/>
              <a:t>Non profit </a:t>
            </a:r>
          </a:p>
          <a:p>
            <a:r>
              <a:rPr lang="en-US" dirty="0"/>
              <a:t>Non Governmental </a:t>
            </a:r>
          </a:p>
          <a:p>
            <a:pPr marL="0" indent="0">
              <a:buNone/>
            </a:pPr>
            <a:r>
              <a:rPr lang="en-US" dirty="0"/>
              <a:t>       Organization </a:t>
            </a:r>
          </a:p>
          <a:p>
            <a:r>
              <a:rPr lang="en-US" dirty="0"/>
              <a:t>Social Business</a:t>
            </a:r>
          </a:p>
          <a:p>
            <a:r>
              <a:rPr lang="en-US" dirty="0"/>
              <a:t>Social Enterprise (profit) </a:t>
            </a:r>
          </a:p>
          <a:p>
            <a:endParaRPr lang="en-US" dirty="0"/>
          </a:p>
        </p:txBody>
      </p:sp>
      <p:sp>
        <p:nvSpPr>
          <p:cNvPr id="5" name="Rectangle 4"/>
          <p:cNvSpPr/>
          <p:nvPr/>
        </p:nvSpPr>
        <p:spPr>
          <a:xfrm>
            <a:off x="4547724" y="2666999"/>
            <a:ext cx="7371844" cy="1938992"/>
          </a:xfrm>
          <a:prstGeom prst="rect">
            <a:avLst/>
          </a:prstGeom>
        </p:spPr>
        <p:txBody>
          <a:bodyPr wrap="square">
            <a:spAutoFit/>
          </a:bodyPr>
          <a:lstStyle/>
          <a:p>
            <a:r>
              <a:rPr lang="en-US" sz="4000" i="1" dirty="0">
                <a:latin typeface="HelveticaNeue-ThinItalic"/>
              </a:rPr>
              <a:t>How are you going to organize, deliver your message and create action?  </a:t>
            </a:r>
            <a:endParaRPr lang="en-US" sz="4000" dirty="0"/>
          </a:p>
        </p:txBody>
      </p:sp>
    </p:spTree>
    <p:extLst>
      <p:ext uri="{BB962C8B-B14F-4D97-AF65-F5344CB8AC3E}">
        <p14:creationId xmlns:p14="http://schemas.microsoft.com/office/powerpoint/2010/main" val="2775798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8" name="Shape 67"/>
          <p:cNvSpPr txBox="1"/>
          <p:nvPr/>
        </p:nvSpPr>
        <p:spPr>
          <a:xfrm>
            <a:off x="2511556" y="1088780"/>
            <a:ext cx="7753095" cy="405300"/>
          </a:xfrm>
          <a:prstGeom prst="rect">
            <a:avLst/>
          </a:prstGeom>
          <a:noFill/>
          <a:ln>
            <a:noFill/>
          </a:ln>
        </p:spPr>
        <p:txBody>
          <a:bodyPr lIns="91425" tIns="91425" rIns="91425" bIns="91425" anchor="t" anchorCtr="0">
            <a:noAutofit/>
          </a:bodyPr>
          <a:lstStyle/>
          <a:p>
            <a:r>
              <a:rPr lang="en" sz="3000" dirty="0">
                <a:solidFill>
                  <a:srgbClr val="32B5AC"/>
                </a:solidFill>
                <a:latin typeface="Calibri"/>
                <a:ea typeface="Verdana"/>
                <a:cs typeface="Calibri"/>
                <a:sym typeface="Verdana"/>
              </a:rPr>
              <a:t>Global Digital Landscape</a:t>
            </a:r>
          </a:p>
        </p:txBody>
      </p:sp>
      <p:cxnSp>
        <p:nvCxnSpPr>
          <p:cNvPr id="9" name="Shape 68"/>
          <p:cNvCxnSpPr/>
          <p:nvPr/>
        </p:nvCxnSpPr>
        <p:spPr>
          <a:xfrm>
            <a:off x="2249702" y="1709125"/>
            <a:ext cx="7692599" cy="0"/>
          </a:xfrm>
          <a:prstGeom prst="straightConnector1">
            <a:avLst/>
          </a:prstGeom>
          <a:noFill/>
          <a:ln w="9525" cap="flat">
            <a:solidFill>
              <a:schemeClr val="dk2"/>
            </a:solidFill>
            <a:prstDash val="solid"/>
            <a:round/>
            <a:headEnd type="none" w="lg" len="lg"/>
            <a:tailEnd type="none" w="lg" len="lg"/>
          </a:ln>
        </p:spPr>
      </p:cxnSp>
      <p:sp>
        <p:nvSpPr>
          <p:cNvPr id="10" name="Shape 67"/>
          <p:cNvSpPr txBox="1"/>
          <p:nvPr/>
        </p:nvSpPr>
        <p:spPr>
          <a:xfrm>
            <a:off x="2383752" y="1995056"/>
            <a:ext cx="7424496" cy="554247"/>
          </a:xfrm>
          <a:prstGeom prst="rect">
            <a:avLst/>
          </a:prstGeom>
          <a:noFill/>
          <a:ln>
            <a:noFill/>
          </a:ln>
        </p:spPr>
        <p:txBody>
          <a:bodyPr lIns="91425" tIns="91425" rIns="91425" bIns="91425" anchor="t" anchorCtr="0">
            <a:noAutofit/>
          </a:bodyPr>
          <a:lstStyle/>
          <a:p>
            <a:r>
              <a:rPr lang="en" sz="2400" b="1" i="1" dirty="0">
                <a:solidFill>
                  <a:srgbClr val="FF0000"/>
                </a:solidFill>
                <a:latin typeface="Calibri"/>
                <a:ea typeface="Verdana"/>
                <a:cs typeface="Calibri"/>
                <a:sym typeface="Verdana"/>
              </a:rPr>
              <a:t>New Business Models</a:t>
            </a:r>
          </a:p>
        </p:txBody>
      </p:sp>
      <p:pic>
        <p:nvPicPr>
          <p:cNvPr id="2" name="Picture 1"/>
          <p:cNvPicPr>
            <a:picLocks noChangeAspect="1"/>
          </p:cNvPicPr>
          <p:nvPr/>
        </p:nvPicPr>
        <p:blipFill>
          <a:blip r:embed="rId3"/>
          <a:stretch>
            <a:fillRect/>
          </a:stretch>
        </p:blipFill>
        <p:spPr>
          <a:xfrm>
            <a:off x="7457652" y="2705651"/>
            <a:ext cx="2068760" cy="1317822"/>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3173491" y="2835232"/>
            <a:ext cx="1622372" cy="1158837"/>
          </a:xfrm>
          <a:prstGeom prst="rect">
            <a:avLst/>
          </a:prstGeom>
          <a:ln>
            <a:noFill/>
          </a:ln>
          <a:effectLst>
            <a:softEdge rad="112500"/>
          </a:effectLst>
        </p:spPr>
      </p:pic>
      <p:pic>
        <p:nvPicPr>
          <p:cNvPr id="4" name="Picture 3"/>
          <p:cNvPicPr>
            <a:picLocks noChangeAspect="1"/>
          </p:cNvPicPr>
          <p:nvPr/>
        </p:nvPicPr>
        <p:blipFill>
          <a:blip r:embed="rId5"/>
          <a:stretch>
            <a:fillRect/>
          </a:stretch>
        </p:blipFill>
        <p:spPr>
          <a:xfrm>
            <a:off x="4795863" y="4096524"/>
            <a:ext cx="1433035" cy="1552455"/>
          </a:xfrm>
          <a:prstGeom prst="rect">
            <a:avLst/>
          </a:prstGeom>
          <a:ln>
            <a:noFill/>
          </a:ln>
          <a:effectLst>
            <a:softEdge rad="112500"/>
          </a:effectLst>
        </p:spPr>
      </p:pic>
      <p:pic>
        <p:nvPicPr>
          <p:cNvPr id="7" name="Picture 6"/>
          <p:cNvPicPr>
            <a:picLocks noChangeAspect="1"/>
          </p:cNvPicPr>
          <p:nvPr/>
        </p:nvPicPr>
        <p:blipFill>
          <a:blip r:embed="rId6"/>
          <a:stretch>
            <a:fillRect/>
          </a:stretch>
        </p:blipFill>
        <p:spPr>
          <a:xfrm>
            <a:off x="7235357" y="4771748"/>
            <a:ext cx="1395121" cy="1395121"/>
          </a:xfrm>
          <a:prstGeom prst="rect">
            <a:avLst/>
          </a:prstGeom>
          <a:ln>
            <a:noFill/>
          </a:ln>
          <a:effectLst>
            <a:softEdge rad="112500"/>
          </a:effectLst>
        </p:spPr>
      </p:pic>
    </p:spTree>
    <p:extLst>
      <p:ext uri="{BB962C8B-B14F-4D97-AF65-F5344CB8AC3E}">
        <p14:creationId xmlns:p14="http://schemas.microsoft.com/office/powerpoint/2010/main" val="292833725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811" y="495838"/>
            <a:ext cx="7495505" cy="5976041"/>
          </a:xfrm>
          <a:prstGeom prst="rect">
            <a:avLst/>
          </a:prstGeom>
          <a:ln>
            <a:noFill/>
          </a:ln>
          <a:effectLst>
            <a:softEdge rad="112500"/>
          </a:effectLst>
        </p:spPr>
      </p:pic>
    </p:spTree>
    <p:extLst>
      <p:ext uri="{BB962C8B-B14F-4D97-AF65-F5344CB8AC3E}">
        <p14:creationId xmlns:p14="http://schemas.microsoft.com/office/powerpoint/2010/main" val="1570702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87" y="542925"/>
            <a:ext cx="10018713" cy="828675"/>
          </a:xfrm>
        </p:spPr>
        <p:txBody>
          <a:bodyPr/>
          <a:lstStyle/>
          <a:p>
            <a:r>
              <a:rPr lang="en-US" dirty="0"/>
              <a:t>Lean canvas… the snapshot  </a:t>
            </a:r>
          </a:p>
        </p:txBody>
      </p:sp>
      <p:sp>
        <p:nvSpPr>
          <p:cNvPr id="5" name="Rectangle 4"/>
          <p:cNvSpPr/>
          <p:nvPr/>
        </p:nvSpPr>
        <p:spPr>
          <a:xfrm>
            <a:off x="4386801" y="6086476"/>
            <a:ext cx="5003357" cy="646331"/>
          </a:xfrm>
          <a:prstGeom prst="rect">
            <a:avLst/>
          </a:prstGeom>
        </p:spPr>
        <p:txBody>
          <a:bodyPr wrap="none">
            <a:spAutoFit/>
          </a:bodyPr>
          <a:lstStyle/>
          <a:p>
            <a:r>
              <a:rPr lang="en-US" dirty="0">
                <a:hlinkClick r:id="rId3"/>
              </a:rPr>
              <a:t>https://www.youtube.com/watch?v=7o8uYdUaFR4</a:t>
            </a:r>
            <a:endParaRPr lang="en-US" dirty="0"/>
          </a:p>
          <a:p>
            <a:endParaRPr lang="en-US" dirty="0"/>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73287" y="1472089"/>
            <a:ext cx="8816446" cy="4513898"/>
          </a:xfrm>
        </p:spPr>
      </p:pic>
    </p:spTree>
    <p:extLst>
      <p:ext uri="{BB962C8B-B14F-4D97-AF65-F5344CB8AC3E}">
        <p14:creationId xmlns:p14="http://schemas.microsoft.com/office/powerpoint/2010/main" val="2237355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Roadmap </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3280" y="2118360"/>
            <a:ext cx="7040880" cy="4312920"/>
          </a:xfrm>
        </p:spPr>
      </p:pic>
    </p:spTree>
    <p:extLst>
      <p:ext uri="{BB962C8B-B14F-4D97-AF65-F5344CB8AC3E}">
        <p14:creationId xmlns:p14="http://schemas.microsoft.com/office/powerpoint/2010/main" val="2611156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Shared Value </a:t>
            </a:r>
          </a:p>
        </p:txBody>
      </p:sp>
      <p:sp>
        <p:nvSpPr>
          <p:cNvPr id="3" name="Content Placeholder 2"/>
          <p:cNvSpPr>
            <a:spLocks noGrp="1"/>
          </p:cNvSpPr>
          <p:nvPr>
            <p:ph idx="1"/>
          </p:nvPr>
        </p:nvSpPr>
        <p:spPr>
          <a:xfrm>
            <a:off x="1602223" y="2136297"/>
            <a:ext cx="9900800" cy="3959702"/>
          </a:xfrm>
        </p:spPr>
        <p:txBody>
          <a:bodyPr>
            <a:noAutofit/>
          </a:bodyPr>
          <a:lstStyle/>
          <a:p>
            <a:r>
              <a:rPr lang="en-US" sz="3200" dirty="0"/>
              <a:t>creating measurable business value by </a:t>
            </a:r>
            <a:r>
              <a:rPr lang="en-US" sz="3200" dirty="0">
                <a:solidFill>
                  <a:srgbClr val="FF0000"/>
                </a:solidFill>
              </a:rPr>
              <a:t>investing</a:t>
            </a:r>
            <a:r>
              <a:rPr lang="en-US" sz="3200" dirty="0"/>
              <a:t> in social problems that intersect with their business. </a:t>
            </a:r>
          </a:p>
          <a:p>
            <a:r>
              <a:rPr lang="en-US" sz="3200" dirty="0"/>
              <a:t>generating </a:t>
            </a:r>
            <a:r>
              <a:rPr lang="en-US" sz="3200" dirty="0">
                <a:solidFill>
                  <a:srgbClr val="FF0000"/>
                </a:solidFill>
              </a:rPr>
              <a:t>sustainable outcomes </a:t>
            </a:r>
            <a:r>
              <a:rPr lang="en-US" sz="3200" dirty="0"/>
              <a:t>for all stakeholders- consumer, employee, partner, community and investor </a:t>
            </a:r>
          </a:p>
        </p:txBody>
      </p:sp>
    </p:spTree>
    <p:extLst>
      <p:ext uri="{BB962C8B-B14F-4D97-AF65-F5344CB8AC3E}">
        <p14:creationId xmlns:p14="http://schemas.microsoft.com/office/powerpoint/2010/main" val="2753095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6146" y="1149069"/>
            <a:ext cx="6901840" cy="3978584"/>
          </a:xfrm>
          <a:prstGeom prst="rect">
            <a:avLst/>
          </a:prstGeom>
        </p:spPr>
      </p:pic>
      <p:sp>
        <p:nvSpPr>
          <p:cNvPr id="5" name="Rectangle 4"/>
          <p:cNvSpPr/>
          <p:nvPr/>
        </p:nvSpPr>
        <p:spPr>
          <a:xfrm>
            <a:off x="3875246" y="5591595"/>
            <a:ext cx="4936141" cy="646331"/>
          </a:xfrm>
          <a:prstGeom prst="rect">
            <a:avLst/>
          </a:prstGeom>
        </p:spPr>
        <p:txBody>
          <a:bodyPr wrap="square">
            <a:spAutoFit/>
          </a:bodyPr>
          <a:lstStyle/>
          <a:p>
            <a:r>
              <a:rPr lang="en-US" dirty="0">
                <a:hlinkClick r:id="rId3"/>
              </a:rPr>
              <a:t>https://www.youtube.com/watch?v=1vK3cxnP6I4</a:t>
            </a:r>
            <a:endParaRPr lang="en-US" dirty="0"/>
          </a:p>
          <a:p>
            <a:endParaRPr lang="en-US" dirty="0"/>
          </a:p>
        </p:txBody>
      </p:sp>
    </p:spTree>
    <p:extLst>
      <p:ext uri="{BB962C8B-B14F-4D97-AF65-F5344CB8AC3E}">
        <p14:creationId xmlns:p14="http://schemas.microsoft.com/office/powerpoint/2010/main" val="3459554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714375"/>
            <a:ext cx="10018713" cy="1023937"/>
          </a:xfrm>
        </p:spPr>
        <p:txBody>
          <a:bodyPr>
            <a:normAutofit fontScale="90000"/>
          </a:bodyPr>
          <a:lstStyle/>
          <a:p>
            <a:r>
              <a:rPr lang="en-US" dirty="0">
                <a:solidFill>
                  <a:srgbClr val="FF0000"/>
                </a:solidFill>
              </a:rPr>
              <a:t>GROUP INPUT</a:t>
            </a:r>
            <a:r>
              <a:rPr lang="en-US" dirty="0"/>
              <a:t/>
            </a:r>
            <a:br>
              <a:rPr lang="en-US" dirty="0"/>
            </a:br>
            <a:r>
              <a:rPr lang="en-US" dirty="0"/>
              <a:t>#2.     </a:t>
            </a:r>
            <a:r>
              <a:rPr lang="en-US" sz="4400" dirty="0"/>
              <a:t>What is the </a:t>
            </a:r>
            <a:r>
              <a:rPr lang="en-US" sz="4400" dirty="0">
                <a:cs typeface="Arial" panose="020B0604020202020204" pitchFamily="34" charset="0"/>
              </a:rPr>
              <a:t>Problem</a:t>
            </a:r>
            <a:r>
              <a:rPr lang="en-US" sz="4400" dirty="0">
                <a:latin typeface="Arial" panose="020B0604020202020204" pitchFamily="34" charset="0"/>
                <a:cs typeface="Arial" panose="020B0604020202020204" pitchFamily="34" charset="0"/>
              </a:rPr>
              <a:t>?</a:t>
            </a:r>
            <a:r>
              <a:rPr lang="en-US" dirty="0"/>
              <a:t/>
            </a:r>
            <a:br>
              <a:rPr lang="en-US" dirty="0"/>
            </a:br>
            <a:r>
              <a:rPr lang="en-US" sz="3600" dirty="0"/>
              <a:t>Task: (</a:t>
            </a:r>
            <a:r>
              <a:rPr lang="en-US" sz="3600" dirty="0">
                <a:latin typeface="Arial" panose="020B0604020202020204" pitchFamily="34" charset="0"/>
                <a:cs typeface="Arial" panose="020B0604020202020204" pitchFamily="34" charset="0"/>
              </a:rPr>
              <a:t>3) one line statements summarizing the video </a:t>
            </a:r>
            <a:r>
              <a:rPr lang="en-US" dirty="0"/>
              <a:t/>
            </a:r>
            <a:br>
              <a:rPr lang="en-US" dirty="0"/>
            </a:br>
            <a:endParaRPr lang="en-US" dirty="0"/>
          </a:p>
        </p:txBody>
      </p:sp>
      <p:sp>
        <p:nvSpPr>
          <p:cNvPr id="3" name="Content Placeholder 2"/>
          <p:cNvSpPr>
            <a:spLocks noGrp="1"/>
          </p:cNvSpPr>
          <p:nvPr>
            <p:ph idx="1"/>
          </p:nvPr>
        </p:nvSpPr>
        <p:spPr>
          <a:xfrm>
            <a:off x="2157413" y="2271713"/>
            <a:ext cx="9345611" cy="3000375"/>
          </a:xfrm>
        </p:spPr>
        <p:txBody>
          <a:bodyPr>
            <a:normAutofit fontScale="92500" lnSpcReduction="20000"/>
          </a:bodyPr>
          <a:lstStyle/>
          <a:p>
            <a:pPr marL="0" marR="0">
              <a:lnSpc>
                <a:spcPct val="107000"/>
              </a:lnSpc>
              <a:spcBef>
                <a:spcPts val="0"/>
              </a:spcBef>
              <a:spcAft>
                <a:spcPts val="0"/>
              </a:spcAft>
            </a:pPr>
            <a:endParaRPr lang="en-US" dirty="0"/>
          </a:p>
          <a:p>
            <a:pPr marL="34290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What the video is trying to communicate? </a:t>
            </a: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Define the problem(s)</a:t>
            </a:r>
          </a:p>
          <a:p>
            <a:pPr marL="342900" marR="0" lvl="0" indent="-342900">
              <a:lnSpc>
                <a:spcPct val="107000"/>
              </a:lnSpc>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0" marR="0" lvl="0" indent="0">
              <a:lnSpc>
                <a:spcPct val="107000"/>
              </a:lnSpc>
              <a:spcBef>
                <a:spcPts val="0"/>
              </a:spcBef>
              <a:spcAft>
                <a:spcPts val="0"/>
              </a:spcAft>
              <a:buNone/>
            </a:pPr>
            <a:r>
              <a:rPr lang="en-US" dirty="0">
                <a:latin typeface="Arial" panose="020B0604020202020204" pitchFamily="34" charset="0"/>
                <a:cs typeface="Arial" panose="020B0604020202020204" pitchFamily="34" charset="0"/>
              </a:rPr>
              <a:t>Note:</a:t>
            </a: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Why was the message said in this way? </a:t>
            </a: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Look for little words that communicate “big concepts” </a:t>
            </a: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What are their values ?</a:t>
            </a: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Look for gaps, OPPORTUNTIES TO ADDRESS THE PROBLEM  </a:t>
            </a: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0065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191" y="266701"/>
            <a:ext cx="10018713" cy="1752599"/>
          </a:xfrm>
        </p:spPr>
        <p:txBody>
          <a:bodyPr/>
          <a:lstStyle/>
          <a:p>
            <a:r>
              <a:rPr lang="en-US" dirty="0"/>
              <a:t/>
            </a:r>
            <a:br>
              <a:rPr lang="en-US" dirty="0"/>
            </a:br>
            <a:endParaRPr lang="en-US" dirty="0"/>
          </a:p>
        </p:txBody>
      </p:sp>
      <p:sp>
        <p:nvSpPr>
          <p:cNvPr id="3" name="Content Placeholder 2"/>
          <p:cNvSpPr>
            <a:spLocks noGrp="1"/>
          </p:cNvSpPr>
          <p:nvPr>
            <p:ph idx="1"/>
          </p:nvPr>
        </p:nvSpPr>
        <p:spPr/>
        <p:txBody>
          <a:bodyPr>
            <a:normAutofit/>
          </a:bodyPr>
          <a:lstStyle/>
          <a:p>
            <a:endParaRPr lang="en-US" u="sng" dirty="0">
              <a:hlinkClick r:id="rId3"/>
            </a:endParaRPr>
          </a:p>
          <a:p>
            <a:endParaRPr lang="en-US" u="sng" dirty="0">
              <a:hlinkClick r:id="rId3"/>
            </a:endParaRPr>
          </a:p>
          <a:p>
            <a:endParaRPr lang="en-US" u="sng" dirty="0">
              <a:hlinkClick r:id="rId3"/>
            </a:endParaRPr>
          </a:p>
          <a:p>
            <a:r>
              <a:rPr lang="en-US" u="sng" dirty="0">
                <a:hlinkClick r:id="rId3"/>
              </a:rPr>
              <a:t>https://www.youtube.com/watch?v=Q_b3RFRBrLw</a:t>
            </a:r>
            <a:r>
              <a:rPr lang="en-US" dirty="0"/>
              <a:t> </a:t>
            </a:r>
          </a:p>
          <a:p>
            <a:pPr marL="0" indent="0">
              <a:buNone/>
            </a:pPr>
            <a:r>
              <a:rPr lang="en-US" dirty="0"/>
              <a:t>Educational International --Child labor Morocco </a:t>
            </a:r>
          </a:p>
          <a:p>
            <a:pPr marL="0" indent="0">
              <a:buNone/>
            </a:pPr>
            <a:r>
              <a:rPr lang="en-US" dirty="0"/>
              <a:t>Excerpts; 0-500</a:t>
            </a:r>
          </a:p>
        </p:txBody>
      </p:sp>
      <p:pic>
        <p:nvPicPr>
          <p:cNvPr id="6" name="Picture 5"/>
          <p:cNvPicPr>
            <a:picLocks noChangeAspect="1"/>
          </p:cNvPicPr>
          <p:nvPr/>
        </p:nvPicPr>
        <p:blipFill>
          <a:blip r:embed="rId4"/>
          <a:stretch>
            <a:fillRect/>
          </a:stretch>
        </p:blipFill>
        <p:spPr>
          <a:xfrm>
            <a:off x="2697480" y="553447"/>
            <a:ext cx="6020255" cy="3607073"/>
          </a:xfrm>
          <a:prstGeom prst="rect">
            <a:avLst/>
          </a:prstGeom>
        </p:spPr>
      </p:pic>
    </p:spTree>
    <p:extLst>
      <p:ext uri="{BB962C8B-B14F-4D97-AF65-F5344CB8AC3E}">
        <p14:creationId xmlns:p14="http://schemas.microsoft.com/office/powerpoint/2010/main" val="310499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Objectives </a:t>
            </a:r>
          </a:p>
        </p:txBody>
      </p:sp>
      <p:sp>
        <p:nvSpPr>
          <p:cNvPr id="3" name="Content Placeholder 2"/>
          <p:cNvSpPr>
            <a:spLocks noGrp="1"/>
          </p:cNvSpPr>
          <p:nvPr>
            <p:ph idx="1"/>
          </p:nvPr>
        </p:nvSpPr>
        <p:spPr>
          <a:xfrm>
            <a:off x="1484310" y="2438399"/>
            <a:ext cx="10018713" cy="3352801"/>
          </a:xfrm>
        </p:spPr>
        <p:txBody>
          <a:bodyPr>
            <a:normAutofit lnSpcReduction="10000"/>
          </a:bodyPr>
          <a:lstStyle/>
          <a:p>
            <a:pPr marL="0" indent="0">
              <a:buNone/>
            </a:pPr>
            <a:r>
              <a:rPr lang="en-US" dirty="0"/>
              <a:t>Provide social entrepreneurs with</a:t>
            </a:r>
          </a:p>
          <a:p>
            <a:r>
              <a:rPr lang="en-US" dirty="0"/>
              <a:t> 10 Step Process to transform a local problem or business challenge into action strategies </a:t>
            </a:r>
          </a:p>
          <a:p>
            <a:r>
              <a:rPr lang="en-US" dirty="0"/>
              <a:t>Strategic mindset to accomplish your goals </a:t>
            </a:r>
          </a:p>
          <a:p>
            <a:r>
              <a:rPr lang="en-US" dirty="0"/>
              <a:t>Tools to generate Value for your target audience</a:t>
            </a:r>
          </a:p>
          <a:p>
            <a:r>
              <a:rPr lang="en-US" dirty="0"/>
              <a:t> Resources to develop you next campaign </a:t>
            </a:r>
          </a:p>
          <a:p>
            <a:r>
              <a:rPr lang="en-US" dirty="0"/>
              <a:t>Exemplary campaigns from around the world</a:t>
            </a:r>
          </a:p>
          <a:p>
            <a:endParaRPr lang="en-US" dirty="0"/>
          </a:p>
          <a:p>
            <a:endParaRPr lang="en-US" dirty="0"/>
          </a:p>
        </p:txBody>
      </p:sp>
    </p:spTree>
    <p:extLst>
      <p:ext uri="{BB962C8B-B14F-4D97-AF65-F5344CB8AC3E}">
        <p14:creationId xmlns:p14="http://schemas.microsoft.com/office/powerpoint/2010/main" val="365950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GROUP INPUT</a:t>
            </a:r>
            <a:r>
              <a:rPr lang="en-US" dirty="0"/>
              <a:t/>
            </a:r>
            <a:br>
              <a:rPr lang="en-US" dirty="0"/>
            </a:br>
            <a:r>
              <a:rPr lang="en-US" dirty="0"/>
              <a:t>#3 What is the Solution? </a:t>
            </a:r>
          </a:p>
        </p:txBody>
      </p:sp>
      <p:sp>
        <p:nvSpPr>
          <p:cNvPr id="3" name="Content Placeholder 2"/>
          <p:cNvSpPr>
            <a:spLocks noGrp="1"/>
          </p:cNvSpPr>
          <p:nvPr>
            <p:ph idx="1"/>
          </p:nvPr>
        </p:nvSpPr>
        <p:spPr/>
        <p:txBody>
          <a:bodyPr/>
          <a:lstStyle/>
          <a:p>
            <a:r>
              <a:rPr lang="en-US" sz="3600" dirty="0"/>
              <a:t>Goal(s) of the campaign </a:t>
            </a:r>
          </a:p>
          <a:p>
            <a:r>
              <a:rPr lang="en-US" sz="3600" dirty="0"/>
              <a:t>Top three features </a:t>
            </a:r>
          </a:p>
          <a:p>
            <a:endParaRPr lang="en-US" dirty="0"/>
          </a:p>
        </p:txBody>
      </p:sp>
    </p:spTree>
    <p:extLst>
      <p:ext uri="{BB962C8B-B14F-4D97-AF65-F5344CB8AC3E}">
        <p14:creationId xmlns:p14="http://schemas.microsoft.com/office/powerpoint/2010/main" val="1365174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GROUP INPUT</a:t>
            </a:r>
            <a:r>
              <a:rPr lang="en-US" dirty="0"/>
              <a:t/>
            </a:r>
            <a:br>
              <a:rPr lang="en-US" dirty="0"/>
            </a:br>
            <a:r>
              <a:rPr lang="en-US" dirty="0"/>
              <a:t>#4Task: Who are their Targets? </a:t>
            </a:r>
          </a:p>
        </p:txBody>
      </p:sp>
      <p:sp>
        <p:nvSpPr>
          <p:cNvPr id="3" name="Content Placeholder 2"/>
          <p:cNvSpPr>
            <a:spLocks noGrp="1"/>
          </p:cNvSpPr>
          <p:nvPr>
            <p:ph idx="1"/>
          </p:nvPr>
        </p:nvSpPr>
        <p:spPr/>
        <p:txBody>
          <a:bodyPr/>
          <a:lstStyle/>
          <a:p>
            <a:pPr lvl="0"/>
            <a:r>
              <a:rPr lang="en-US" dirty="0">
                <a:latin typeface="Arial" panose="020B0604020202020204" pitchFamily="34" charset="0"/>
                <a:cs typeface="Arial" panose="020B0604020202020204" pitchFamily="34" charset="0"/>
              </a:rPr>
              <a:t>Who was the video directed?</a:t>
            </a:r>
          </a:p>
          <a:p>
            <a:pPr lvl="0"/>
            <a:r>
              <a:rPr lang="en-US" dirty="0">
                <a:latin typeface="Arial" panose="020B0604020202020204" pitchFamily="34" charset="0"/>
                <a:cs typeface="Arial" panose="020B0604020202020204" pitchFamily="34" charset="0"/>
              </a:rPr>
              <a:t>Who is the program directed? </a:t>
            </a:r>
          </a:p>
          <a:p>
            <a:pPr lvl="0"/>
            <a:r>
              <a:rPr lang="en-US" dirty="0">
                <a:latin typeface="Arial" panose="020B0604020202020204" pitchFamily="34" charset="0"/>
                <a:cs typeface="Arial" panose="020B0604020202020204" pitchFamily="34" charset="0"/>
              </a:rPr>
              <a:t> Low hanging fruit </a:t>
            </a:r>
          </a:p>
          <a:p>
            <a:pPr lvl="0"/>
            <a:r>
              <a:rPr lang="en-US" dirty="0">
                <a:latin typeface="Arial" panose="020B0604020202020204" pitchFamily="34" charset="0"/>
                <a:cs typeface="Arial" panose="020B0604020202020204" pitchFamily="34" charset="0"/>
              </a:rPr>
              <a:t>Early adopters vs laggards  </a:t>
            </a:r>
          </a:p>
          <a:p>
            <a:endParaRPr lang="en-US" dirty="0"/>
          </a:p>
        </p:txBody>
      </p:sp>
    </p:spTree>
    <p:extLst>
      <p:ext uri="{BB962C8B-B14F-4D97-AF65-F5344CB8AC3E}">
        <p14:creationId xmlns:p14="http://schemas.microsoft.com/office/powerpoint/2010/main" val="2037630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828801"/>
          </a:xfrm>
        </p:spPr>
        <p:txBody>
          <a:bodyPr/>
          <a:lstStyle/>
          <a:p>
            <a:r>
              <a:rPr lang="en-US" dirty="0">
                <a:solidFill>
                  <a:srgbClr val="FF0000"/>
                </a:solidFill>
              </a:rPr>
              <a:t>GROUP INPUT</a:t>
            </a:r>
            <a:r>
              <a:rPr lang="en-US" dirty="0"/>
              <a:t/>
            </a:r>
            <a:br>
              <a:rPr lang="en-US" dirty="0"/>
            </a:br>
            <a:r>
              <a:rPr lang="en-US" dirty="0"/>
              <a:t>#5: What is the Value Proposition? </a:t>
            </a:r>
          </a:p>
        </p:txBody>
      </p:sp>
      <p:sp>
        <p:nvSpPr>
          <p:cNvPr id="3" name="Content Placeholder 2"/>
          <p:cNvSpPr>
            <a:spLocks noGrp="1"/>
          </p:cNvSpPr>
          <p:nvPr>
            <p:ph idx="1"/>
          </p:nvPr>
        </p:nvSpPr>
        <p:spPr>
          <a:xfrm>
            <a:off x="1484311" y="1828801"/>
            <a:ext cx="10018713" cy="4629150"/>
          </a:xfrm>
        </p:spPr>
        <p:txBody>
          <a:bodyPr>
            <a:normAutofit/>
          </a:bodyPr>
          <a:lstStyle/>
          <a:p>
            <a:pPr lvl="0"/>
            <a:r>
              <a:rPr lang="en-US" sz="3200" b="1" dirty="0"/>
              <a:t>Clear compelling promise of value to be delivered.</a:t>
            </a:r>
          </a:p>
          <a:p>
            <a:pPr lvl="1"/>
            <a:r>
              <a:rPr lang="en-US" sz="3200" b="1" dirty="0"/>
              <a:t>explains how your service solves your targets‘ problems or improves their situation </a:t>
            </a:r>
          </a:p>
          <a:p>
            <a:pPr lvl="1"/>
            <a:r>
              <a:rPr lang="en-US" sz="3200" b="1" dirty="0"/>
              <a:t>delivers specific benefits </a:t>
            </a:r>
          </a:p>
          <a:p>
            <a:pPr lvl="1"/>
            <a:r>
              <a:rPr lang="en-US" sz="3200" b="1" dirty="0"/>
              <a:t>tells the ideal target why they should participate </a:t>
            </a:r>
            <a:endParaRPr lang="en-US" dirty="0"/>
          </a:p>
        </p:txBody>
      </p:sp>
    </p:spTree>
    <p:extLst>
      <p:ext uri="{BB962C8B-B14F-4D97-AF65-F5344CB8AC3E}">
        <p14:creationId xmlns:p14="http://schemas.microsoft.com/office/powerpoint/2010/main" val="164544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Value proposition</a:t>
            </a:r>
            <a:br>
              <a:rPr lang="en-US" dirty="0"/>
            </a:br>
            <a:r>
              <a:rPr lang="en-US" dirty="0"/>
              <a:t>Task: </a:t>
            </a:r>
            <a:r>
              <a:rPr lang="en-US" b="1" dirty="0"/>
              <a:t>Articulate in one sentence- 20-30 words </a:t>
            </a:r>
            <a:endParaRPr lang="en-US" dirty="0"/>
          </a:p>
        </p:txBody>
      </p:sp>
      <p:sp>
        <p:nvSpPr>
          <p:cNvPr id="3" name="Content Placeholder 2"/>
          <p:cNvSpPr>
            <a:spLocks noGrp="1"/>
          </p:cNvSpPr>
          <p:nvPr>
            <p:ph idx="1"/>
          </p:nvPr>
        </p:nvSpPr>
        <p:spPr/>
        <p:txBody>
          <a:bodyPr>
            <a:normAutofit lnSpcReduction="10000"/>
          </a:bodyPr>
          <a:lstStyle/>
          <a:p>
            <a:pPr lvl="0"/>
            <a:r>
              <a:rPr lang="en-US" b="1" dirty="0"/>
              <a:t>Describe why people should participate (volunteer, contribute) in this service.</a:t>
            </a:r>
          </a:p>
          <a:p>
            <a:pPr lvl="1"/>
            <a:r>
              <a:rPr lang="en-US" sz="2800" b="1" dirty="0"/>
              <a:t>What service do you provide?</a:t>
            </a:r>
          </a:p>
          <a:p>
            <a:pPr lvl="1"/>
            <a:r>
              <a:rPr lang="en-US" sz="2800" b="1" dirty="0"/>
              <a:t>Who are your targets? </a:t>
            </a:r>
          </a:p>
          <a:p>
            <a:pPr lvl="1"/>
            <a:r>
              <a:rPr lang="en-US" sz="2800" b="1" dirty="0"/>
              <a:t>Why your offering is unique and different?</a:t>
            </a:r>
          </a:p>
          <a:p>
            <a:pPr lvl="1"/>
            <a:r>
              <a:rPr lang="en-US" sz="2800" b="1" dirty="0"/>
              <a:t>What are the end-benefit/expected improvements?</a:t>
            </a:r>
          </a:p>
          <a:p>
            <a:endParaRPr lang="en-US" dirty="0"/>
          </a:p>
        </p:txBody>
      </p:sp>
    </p:spTree>
    <p:extLst>
      <p:ext uri="{BB962C8B-B14F-4D97-AF65-F5344CB8AC3E}">
        <p14:creationId xmlns:p14="http://schemas.microsoft.com/office/powerpoint/2010/main" val="140814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926080" y="403384"/>
            <a:ext cx="5379720" cy="5852160"/>
          </a:xfrm>
          <a:prstGeom prst="rect">
            <a:avLst/>
          </a:prstGeom>
        </p:spPr>
      </p:pic>
      <p:sp>
        <p:nvSpPr>
          <p:cNvPr id="2" name="TextBox 1"/>
          <p:cNvSpPr txBox="1"/>
          <p:nvPr/>
        </p:nvSpPr>
        <p:spPr>
          <a:xfrm>
            <a:off x="8305800" y="403384"/>
            <a:ext cx="3899044" cy="6401753"/>
          </a:xfrm>
          <a:prstGeom prst="rect">
            <a:avLst/>
          </a:prstGeom>
          <a:noFill/>
        </p:spPr>
        <p:txBody>
          <a:bodyPr wrap="square" rtlCol="0">
            <a:spAutoFit/>
          </a:bodyPr>
          <a:lstStyle/>
          <a:p>
            <a:r>
              <a:rPr lang="en-US" sz="2000" b="1" dirty="0"/>
              <a:t>                                </a:t>
            </a:r>
            <a:r>
              <a:rPr lang="en-US" sz="4000" b="1" dirty="0"/>
              <a:t> #6</a:t>
            </a:r>
          </a:p>
          <a:p>
            <a:r>
              <a:rPr lang="en-US" sz="4000" b="1" dirty="0"/>
              <a:t>What stage are you targeting? </a:t>
            </a:r>
          </a:p>
          <a:p>
            <a:endParaRPr lang="en-US" sz="4000" b="1" dirty="0"/>
          </a:p>
          <a:p>
            <a:r>
              <a:rPr lang="en-US" sz="4000" b="1" dirty="0"/>
              <a:t> </a:t>
            </a:r>
            <a:r>
              <a:rPr lang="en-US" sz="4000" dirty="0"/>
              <a:t>Customer Journey Involvement Cycle </a:t>
            </a:r>
          </a:p>
          <a:p>
            <a:r>
              <a:rPr lang="en-US" sz="2000" dirty="0"/>
              <a:t>Think  involvement, movement and sustainability; not results </a:t>
            </a:r>
          </a:p>
          <a:p>
            <a:r>
              <a:rPr lang="en-US" sz="3200" b="1" dirty="0"/>
              <a:t>CX </a:t>
            </a:r>
            <a:r>
              <a:rPr lang="en-US" sz="2000" dirty="0"/>
              <a:t>drives movement </a:t>
            </a:r>
          </a:p>
          <a:p>
            <a:r>
              <a:rPr lang="en-US" dirty="0"/>
              <a:t>  </a:t>
            </a:r>
          </a:p>
        </p:txBody>
      </p:sp>
    </p:spTree>
    <p:extLst>
      <p:ext uri="{BB962C8B-B14F-4D97-AF65-F5344CB8AC3E}">
        <p14:creationId xmlns:p14="http://schemas.microsoft.com/office/powerpoint/2010/main" val="2747329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br>
              <a:rPr lang="en-US" dirty="0"/>
            </a:br>
            <a:r>
              <a:rPr lang="en-US" dirty="0"/>
              <a:t>What's your Brand Messaging </a:t>
            </a:r>
          </a:p>
        </p:txBody>
      </p:sp>
      <p:sp>
        <p:nvSpPr>
          <p:cNvPr id="3" name="Content Placeholder 2"/>
          <p:cNvSpPr>
            <a:spLocks noGrp="1"/>
          </p:cNvSpPr>
          <p:nvPr>
            <p:ph idx="1"/>
          </p:nvPr>
        </p:nvSpPr>
        <p:spPr>
          <a:xfrm>
            <a:off x="1484311" y="2240279"/>
            <a:ext cx="10018713" cy="3124201"/>
          </a:xfrm>
        </p:spPr>
        <p:txBody>
          <a:bodyPr>
            <a:normAutofit fontScale="62500" lnSpcReduction="20000"/>
          </a:bodyPr>
          <a:lstStyle/>
          <a:p>
            <a:r>
              <a:rPr lang="en-US" dirty="0"/>
              <a:t>Brand essence </a:t>
            </a:r>
          </a:p>
          <a:p>
            <a:r>
              <a:rPr lang="en-US" dirty="0"/>
              <a:t>Brand properties  (3 features)</a:t>
            </a:r>
          </a:p>
          <a:p>
            <a:r>
              <a:rPr lang="en-US" dirty="0"/>
              <a:t> Value proposition </a:t>
            </a:r>
          </a:p>
          <a:p>
            <a:r>
              <a:rPr lang="en-US" dirty="0"/>
              <a:t>Unfair advantage </a:t>
            </a:r>
          </a:p>
          <a:p>
            <a:r>
              <a:rPr lang="en-US" dirty="0"/>
              <a:t>Compelling content </a:t>
            </a:r>
            <a:endParaRPr lang="en-US" dirty="0" smtClean="0"/>
          </a:p>
          <a:p>
            <a:endParaRPr lang="en-US" dirty="0"/>
          </a:p>
          <a:p>
            <a:endParaRPr lang="en-US" dirty="0" smtClean="0"/>
          </a:p>
          <a:p>
            <a:endParaRPr lang="en-US" dirty="0"/>
          </a:p>
          <a:p>
            <a:endParaRPr lang="en-US" dirty="0" smtClean="0"/>
          </a:p>
          <a:p>
            <a:r>
              <a:rPr lang="en-US" dirty="0" smtClean="0"/>
              <a:t>https</a:t>
            </a:r>
            <a:r>
              <a:rPr lang="en-US" dirty="0"/>
              <a:t>://www.youtube.com/watch?v=PZoO67l90ns</a:t>
            </a:r>
            <a:endParaRPr lang="en-US" dirty="0"/>
          </a:p>
        </p:txBody>
      </p:sp>
      <p:pic>
        <p:nvPicPr>
          <p:cNvPr id="4" name="Picture 3"/>
          <p:cNvPicPr>
            <a:picLocks noChangeAspect="1"/>
          </p:cNvPicPr>
          <p:nvPr/>
        </p:nvPicPr>
        <p:blipFill>
          <a:blip r:embed="rId2"/>
          <a:stretch>
            <a:fillRect/>
          </a:stretch>
        </p:blipFill>
        <p:spPr>
          <a:xfrm>
            <a:off x="6173152" y="2440303"/>
            <a:ext cx="4752975" cy="3105150"/>
          </a:xfrm>
          <a:prstGeom prst="rect">
            <a:avLst/>
          </a:prstGeom>
        </p:spPr>
      </p:pic>
      <p:sp>
        <p:nvSpPr>
          <p:cNvPr id="5" name="Rectangle 4"/>
          <p:cNvSpPr/>
          <p:nvPr/>
        </p:nvSpPr>
        <p:spPr>
          <a:xfrm>
            <a:off x="6173152" y="5774174"/>
            <a:ext cx="184731" cy="646331"/>
          </a:xfrm>
          <a:prstGeom prst="rect">
            <a:avLst/>
          </a:prstGeom>
        </p:spPr>
        <p:txBody>
          <a:bodyPr wrap="none">
            <a:spAutoFit/>
          </a:bodyPr>
          <a:lstStyle/>
          <a:p>
            <a:endParaRPr lang="en-US" dirty="0"/>
          </a:p>
          <a:p>
            <a:endParaRPr lang="en-US" dirty="0"/>
          </a:p>
        </p:txBody>
      </p:sp>
    </p:spTree>
    <p:extLst>
      <p:ext uri="{BB962C8B-B14F-4D97-AF65-F5344CB8AC3E}">
        <p14:creationId xmlns:p14="http://schemas.microsoft.com/office/powerpoint/2010/main" val="2320765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a:t>
            </a:r>
            <a:br>
              <a:rPr lang="en-US" dirty="0"/>
            </a:br>
            <a:r>
              <a:rPr lang="en-US" dirty="0"/>
              <a:t>Call to Action …sale, participate, donate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t>Make you ask :</a:t>
            </a:r>
          </a:p>
          <a:p>
            <a:r>
              <a:rPr lang="en-US" dirty="0"/>
              <a:t>Project your message clearly –</a:t>
            </a:r>
          </a:p>
          <a:p>
            <a:pPr marL="0" indent="0">
              <a:buNone/>
            </a:pPr>
            <a:r>
              <a:rPr lang="en-US" dirty="0"/>
              <a:t> in the subject line or first paragraph. </a:t>
            </a:r>
          </a:p>
          <a:p>
            <a:r>
              <a:rPr lang="en-US" dirty="0"/>
              <a:t>Simple to execute. </a:t>
            </a:r>
          </a:p>
          <a:p>
            <a:r>
              <a:rPr lang="en-US" dirty="0"/>
              <a:t>Solid, define the need.</a:t>
            </a:r>
          </a:p>
          <a:p>
            <a:r>
              <a:rPr lang="en-US" dirty="0"/>
              <a:t>Create value and impact.</a:t>
            </a:r>
          </a:p>
          <a:p>
            <a:r>
              <a:rPr lang="en-US" dirty="0"/>
              <a:t>Generate worth/ benefit for your community.</a:t>
            </a:r>
          </a:p>
        </p:txBody>
      </p:sp>
      <p:pic>
        <p:nvPicPr>
          <p:cNvPr id="6" name="Picture 5"/>
          <p:cNvPicPr>
            <a:picLocks noChangeAspect="1"/>
          </p:cNvPicPr>
          <p:nvPr/>
        </p:nvPicPr>
        <p:blipFill>
          <a:blip r:embed="rId2"/>
          <a:stretch>
            <a:fillRect/>
          </a:stretch>
        </p:blipFill>
        <p:spPr>
          <a:xfrm>
            <a:off x="7441904" y="2666999"/>
            <a:ext cx="4496093" cy="2852209"/>
          </a:xfrm>
          <a:prstGeom prst="rect">
            <a:avLst/>
          </a:prstGeom>
        </p:spPr>
      </p:pic>
    </p:spTree>
    <p:extLst>
      <p:ext uri="{BB962C8B-B14F-4D97-AF65-F5344CB8AC3E}">
        <p14:creationId xmlns:p14="http://schemas.microsoft.com/office/powerpoint/2010/main" val="2312620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omatovirus.files.wordpress.com/2011/05/child-labour-campaign-poster-dave-hill-eff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413" y="243839"/>
            <a:ext cx="4050941" cy="62484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end child slav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694920" y="243839"/>
            <a:ext cx="2567094" cy="2567094"/>
          </a:xfrm>
          <a:prstGeom prst="rect">
            <a:avLst/>
          </a:prstGeom>
        </p:spPr>
      </p:pic>
      <p:pic>
        <p:nvPicPr>
          <p:cNvPr id="6" name="Picture 5"/>
          <p:cNvPicPr>
            <a:picLocks noChangeAspect="1"/>
          </p:cNvPicPr>
          <p:nvPr/>
        </p:nvPicPr>
        <p:blipFill>
          <a:blip r:embed="rId4"/>
          <a:stretch>
            <a:fillRect/>
          </a:stretch>
        </p:blipFill>
        <p:spPr>
          <a:xfrm>
            <a:off x="1585489" y="3025986"/>
            <a:ext cx="2676525" cy="1714500"/>
          </a:xfrm>
          <a:prstGeom prst="rect">
            <a:avLst/>
          </a:prstGeom>
        </p:spPr>
      </p:pic>
      <p:pic>
        <p:nvPicPr>
          <p:cNvPr id="7" name="Picture 6"/>
          <p:cNvPicPr>
            <a:picLocks noChangeAspect="1"/>
          </p:cNvPicPr>
          <p:nvPr/>
        </p:nvPicPr>
        <p:blipFill>
          <a:blip r:embed="rId5"/>
          <a:stretch>
            <a:fillRect/>
          </a:stretch>
        </p:blipFill>
        <p:spPr>
          <a:xfrm>
            <a:off x="2187934" y="4955540"/>
            <a:ext cx="4907133" cy="1536700"/>
          </a:xfrm>
          <a:prstGeom prst="rect">
            <a:avLst/>
          </a:prstGeom>
        </p:spPr>
      </p:pic>
      <p:pic>
        <p:nvPicPr>
          <p:cNvPr id="8" name="Picture 7"/>
          <p:cNvPicPr>
            <a:picLocks noChangeAspect="1"/>
          </p:cNvPicPr>
          <p:nvPr/>
        </p:nvPicPr>
        <p:blipFill>
          <a:blip r:embed="rId6"/>
          <a:stretch>
            <a:fillRect/>
          </a:stretch>
        </p:blipFill>
        <p:spPr>
          <a:xfrm>
            <a:off x="4551892" y="627273"/>
            <a:ext cx="2543175" cy="1800225"/>
          </a:xfrm>
          <a:prstGeom prst="rect">
            <a:avLst/>
          </a:prstGeom>
        </p:spPr>
      </p:pic>
      <p:pic>
        <p:nvPicPr>
          <p:cNvPr id="9" name="Picture 8"/>
          <p:cNvPicPr>
            <a:picLocks noChangeAspect="1"/>
          </p:cNvPicPr>
          <p:nvPr/>
        </p:nvPicPr>
        <p:blipFill>
          <a:blip r:embed="rId7"/>
          <a:stretch>
            <a:fillRect/>
          </a:stretch>
        </p:blipFill>
        <p:spPr>
          <a:xfrm>
            <a:off x="4800415" y="2884222"/>
            <a:ext cx="2576825" cy="1614593"/>
          </a:xfrm>
          <a:prstGeom prst="rect">
            <a:avLst/>
          </a:prstGeom>
        </p:spPr>
      </p:pic>
    </p:spTree>
    <p:extLst>
      <p:ext uri="{BB962C8B-B14F-4D97-AF65-F5344CB8AC3E}">
        <p14:creationId xmlns:p14="http://schemas.microsoft.com/office/powerpoint/2010/main" val="335843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69404" y="1676400"/>
            <a:ext cx="7295197" cy="4114800"/>
          </a:xfrm>
          <a:prstGeom prst="rect">
            <a:avLst/>
          </a:prstGeom>
        </p:spPr>
      </p:pic>
      <p:sp>
        <p:nvSpPr>
          <p:cNvPr id="5" name="Rectangle 4"/>
          <p:cNvSpPr/>
          <p:nvPr/>
        </p:nvSpPr>
        <p:spPr>
          <a:xfrm>
            <a:off x="3725332" y="5960533"/>
            <a:ext cx="5783342" cy="646331"/>
          </a:xfrm>
          <a:prstGeom prst="rect">
            <a:avLst/>
          </a:prstGeom>
        </p:spPr>
        <p:txBody>
          <a:bodyPr wrap="square">
            <a:spAutoFit/>
          </a:bodyPr>
          <a:lstStyle/>
          <a:p>
            <a:r>
              <a:rPr lang="en-US" dirty="0">
                <a:hlinkClick r:id="rId3"/>
              </a:rPr>
              <a:t>https://www.youtube.com/watch?v=ogxCVRVDhCM</a:t>
            </a:r>
            <a:endParaRPr lang="en-US" dirty="0"/>
          </a:p>
          <a:p>
            <a:endParaRPr lang="en-US" dirty="0"/>
          </a:p>
        </p:txBody>
      </p:sp>
      <p:sp>
        <p:nvSpPr>
          <p:cNvPr id="6" name="TextBox 5"/>
          <p:cNvSpPr txBox="1"/>
          <p:nvPr/>
        </p:nvSpPr>
        <p:spPr>
          <a:xfrm>
            <a:off x="2346960" y="518160"/>
            <a:ext cx="3013389" cy="523220"/>
          </a:xfrm>
          <a:prstGeom prst="rect">
            <a:avLst/>
          </a:prstGeom>
          <a:noFill/>
        </p:spPr>
        <p:txBody>
          <a:bodyPr wrap="none" rtlCol="0">
            <a:spAutoFit/>
          </a:bodyPr>
          <a:lstStyle/>
          <a:p>
            <a:r>
              <a:rPr lang="en-US" sz="2800" b="1" dirty="0"/>
              <a:t>What strikes you ?</a:t>
            </a:r>
          </a:p>
        </p:txBody>
      </p:sp>
    </p:spTree>
    <p:extLst>
      <p:ext uri="{BB962C8B-B14F-4D97-AF65-F5344CB8AC3E}">
        <p14:creationId xmlns:p14="http://schemas.microsoft.com/office/powerpoint/2010/main" val="1338382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a:t>
            </a:r>
            <a:br>
              <a:rPr lang="en-US" dirty="0"/>
            </a:br>
            <a:r>
              <a:rPr lang="en-US" dirty="0"/>
              <a:t>What are the Channels?</a:t>
            </a:r>
            <a:br>
              <a:rPr lang="en-US" dirty="0"/>
            </a:br>
            <a:r>
              <a:rPr lang="en-US" dirty="0"/>
              <a:t>Path to your targets  </a:t>
            </a:r>
          </a:p>
        </p:txBody>
      </p:sp>
      <p:sp>
        <p:nvSpPr>
          <p:cNvPr id="3" name="Content Placeholder 2"/>
          <p:cNvSpPr>
            <a:spLocks noGrp="1"/>
          </p:cNvSpPr>
          <p:nvPr>
            <p:ph idx="1"/>
          </p:nvPr>
        </p:nvSpPr>
        <p:spPr/>
        <p:txBody>
          <a:bodyPr/>
          <a:lstStyle/>
          <a:p>
            <a:r>
              <a:rPr lang="en-US" b="1" dirty="0"/>
              <a:t>Outbound--</a:t>
            </a:r>
            <a:r>
              <a:rPr lang="en-US" b="1" dirty="0">
                <a:solidFill>
                  <a:srgbClr val="FF0000"/>
                </a:solidFill>
              </a:rPr>
              <a:t>pushes  service to consumer </a:t>
            </a:r>
            <a:r>
              <a:rPr lang="en-US" dirty="0"/>
              <a:t>via one way media (e.g., TV , radio, billboards , advertisements) </a:t>
            </a:r>
          </a:p>
          <a:p>
            <a:r>
              <a:rPr lang="en-US" b="1" dirty="0"/>
              <a:t> Inbound--</a:t>
            </a:r>
            <a:r>
              <a:rPr lang="en-US" dirty="0"/>
              <a:t> </a:t>
            </a:r>
            <a:r>
              <a:rPr lang="en-US" b="1" dirty="0">
                <a:solidFill>
                  <a:srgbClr val="FF0000"/>
                </a:solidFill>
              </a:rPr>
              <a:t>focuses on earning, not buying</a:t>
            </a:r>
            <a:r>
              <a:rPr lang="en-US" dirty="0"/>
              <a:t>, a person's attention via two-way dialogue (e.g., social media, mobile technologies, engaging content)</a:t>
            </a:r>
          </a:p>
        </p:txBody>
      </p:sp>
    </p:spTree>
    <p:extLst>
      <p:ext uri="{BB962C8B-B14F-4D97-AF65-F5344CB8AC3E}">
        <p14:creationId xmlns:p14="http://schemas.microsoft.com/office/powerpoint/2010/main" val="355004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your biggest challenges </a:t>
            </a:r>
            <a:br>
              <a:rPr lang="en-US" dirty="0"/>
            </a:br>
            <a:r>
              <a:rPr lang="en-US" dirty="0"/>
              <a:t>with your local projects?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4305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30 sec TV Public Service announcement </a:t>
            </a:r>
            <a:r>
              <a:rPr lang="en-US" dirty="0"/>
              <a:t/>
            </a:r>
            <a:br>
              <a:rPr lang="en-US" dirty="0"/>
            </a:br>
            <a:r>
              <a:rPr lang="en-US" dirty="0" err="1"/>
              <a:t>Kewesi</a:t>
            </a:r>
            <a:r>
              <a:rPr lang="en-US" dirty="0"/>
              <a:t> for Sale ! </a:t>
            </a:r>
            <a:br>
              <a:rPr lang="en-US" dirty="0"/>
            </a:br>
            <a:endParaRPr lang="en-US" dirty="0"/>
          </a:p>
        </p:txBody>
      </p:sp>
      <p:sp>
        <p:nvSpPr>
          <p:cNvPr id="3" name="Content Placeholder 2"/>
          <p:cNvSpPr>
            <a:spLocks noGrp="1"/>
          </p:cNvSpPr>
          <p:nvPr>
            <p:ph idx="1"/>
          </p:nvPr>
        </p:nvSpPr>
        <p:spPr>
          <a:xfrm>
            <a:off x="1484311" y="1965959"/>
            <a:ext cx="10128569" cy="4465321"/>
          </a:xfrm>
        </p:spPr>
        <p:txBody>
          <a:bodyPr>
            <a:normAutofit fontScale="92500" lnSpcReduction="10000"/>
          </a:bodyPr>
          <a:lstStyle/>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r>
              <a:rPr lang="en-US" dirty="0">
                <a:hlinkClick r:id="rId2"/>
              </a:rPr>
              <a:t>                            </a:t>
            </a:r>
          </a:p>
          <a:p>
            <a:pPr marL="0" indent="0">
              <a:buNone/>
            </a:pPr>
            <a:r>
              <a:rPr lang="en-US" sz="1900" dirty="0">
                <a:hlinkClick r:id="rId2"/>
              </a:rPr>
              <a:t>				https://www.youtube.com/watch?v=lgEFxcKOYIM</a:t>
            </a:r>
            <a:endParaRPr lang="en-US" sz="1900" dirty="0"/>
          </a:p>
          <a:p>
            <a:endParaRPr lang="en-US" dirty="0"/>
          </a:p>
        </p:txBody>
      </p:sp>
      <p:pic>
        <p:nvPicPr>
          <p:cNvPr id="4" name="Picture 3">
            <a:hlinkClick r:id="rId2"/>
          </p:cNvPr>
          <p:cNvPicPr>
            <a:picLocks noChangeAspect="1"/>
          </p:cNvPicPr>
          <p:nvPr/>
        </p:nvPicPr>
        <p:blipFill>
          <a:blip r:embed="rId3"/>
          <a:stretch>
            <a:fillRect/>
          </a:stretch>
        </p:blipFill>
        <p:spPr>
          <a:xfrm>
            <a:off x="4017167" y="1965959"/>
            <a:ext cx="4648200" cy="3861436"/>
          </a:xfrm>
          <a:prstGeom prst="rect">
            <a:avLst/>
          </a:prstGeom>
        </p:spPr>
      </p:pic>
    </p:spTree>
    <p:extLst>
      <p:ext uri="{BB962C8B-B14F-4D97-AF65-F5344CB8AC3E}">
        <p14:creationId xmlns:p14="http://schemas.microsoft.com/office/powerpoint/2010/main" val="320839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Crowdsourcing</a:t>
            </a:r>
            <a:br>
              <a:rPr lang="en-US" dirty="0"/>
            </a:br>
            <a:r>
              <a:rPr lang="en-US" dirty="0"/>
              <a:t> Mobile app </a:t>
            </a:r>
          </a:p>
        </p:txBody>
      </p:sp>
      <p:pic>
        <p:nvPicPr>
          <p:cNvPr id="4" name="Content Placeholder 3"/>
          <p:cNvPicPr>
            <a:picLocks noGrp="1" noChangeAspect="1"/>
          </p:cNvPicPr>
          <p:nvPr>
            <p:ph idx="1"/>
          </p:nvPr>
        </p:nvPicPr>
        <p:blipFill>
          <a:blip r:embed="rId2"/>
          <a:stretch>
            <a:fillRect/>
          </a:stretch>
        </p:blipFill>
        <p:spPr>
          <a:xfrm>
            <a:off x="2682240" y="2480738"/>
            <a:ext cx="6187440" cy="3177112"/>
          </a:xfrm>
          <a:prstGeom prst="rect">
            <a:avLst/>
          </a:prstGeom>
        </p:spPr>
      </p:pic>
      <p:sp>
        <p:nvSpPr>
          <p:cNvPr id="5" name="TextBox 4"/>
          <p:cNvSpPr txBox="1"/>
          <p:nvPr/>
        </p:nvSpPr>
        <p:spPr>
          <a:xfrm>
            <a:off x="9644823" y="5074920"/>
            <a:ext cx="1858201" cy="707886"/>
          </a:xfrm>
          <a:prstGeom prst="rect">
            <a:avLst/>
          </a:prstGeom>
          <a:noFill/>
        </p:spPr>
        <p:txBody>
          <a:bodyPr wrap="none" rtlCol="0">
            <a:spAutoFit/>
          </a:bodyPr>
          <a:lstStyle/>
          <a:p>
            <a:r>
              <a:rPr lang="en-US" sz="2000" b="1" dirty="0"/>
              <a:t>3,800 incidents</a:t>
            </a:r>
          </a:p>
          <a:p>
            <a:r>
              <a:rPr lang="en-US" sz="2000" b="1" dirty="0"/>
              <a:t> reported 3 </a:t>
            </a:r>
            <a:r>
              <a:rPr lang="en-US" sz="2000" b="1" dirty="0" err="1"/>
              <a:t>yrs</a:t>
            </a:r>
            <a:r>
              <a:rPr lang="en-US" sz="2000" b="1" dirty="0"/>
              <a:t> </a:t>
            </a:r>
          </a:p>
        </p:txBody>
      </p:sp>
      <p:sp>
        <p:nvSpPr>
          <p:cNvPr id="6" name="Rectangle 5"/>
          <p:cNvSpPr/>
          <p:nvPr/>
        </p:nvSpPr>
        <p:spPr>
          <a:xfrm>
            <a:off x="3139440" y="6214795"/>
            <a:ext cx="6096000" cy="276999"/>
          </a:xfrm>
          <a:prstGeom prst="rect">
            <a:avLst/>
          </a:prstGeom>
        </p:spPr>
        <p:txBody>
          <a:bodyPr>
            <a:spAutoFit/>
          </a:bodyPr>
          <a:lstStyle/>
          <a:p>
            <a:r>
              <a:rPr lang="en-US" sz="1200" dirty="0"/>
              <a:t>http://www.thinkwithgoogle.com/campaigns/fundacion-telefonica-kid-rescue.html</a:t>
            </a:r>
          </a:p>
        </p:txBody>
      </p:sp>
      <p:sp>
        <p:nvSpPr>
          <p:cNvPr id="3" name="Rectangle 2"/>
          <p:cNvSpPr/>
          <p:nvPr/>
        </p:nvSpPr>
        <p:spPr>
          <a:xfrm>
            <a:off x="3552403" y="5751656"/>
            <a:ext cx="5130351" cy="646331"/>
          </a:xfrm>
          <a:prstGeom prst="rect">
            <a:avLst/>
          </a:prstGeom>
        </p:spPr>
        <p:txBody>
          <a:bodyPr wrap="square">
            <a:spAutoFit/>
          </a:bodyPr>
          <a:lstStyle/>
          <a:p>
            <a:r>
              <a:rPr lang="en-US" dirty="0">
                <a:hlinkClick r:id="rId3"/>
              </a:rPr>
              <a:t>https://www.youtube.com/watch?v=sdCcUH1vFkM</a:t>
            </a:r>
            <a:endParaRPr lang="en-US" dirty="0"/>
          </a:p>
          <a:p>
            <a:endParaRPr lang="en-US" dirty="0"/>
          </a:p>
        </p:txBody>
      </p:sp>
    </p:spTree>
    <p:extLst>
      <p:ext uri="{BB962C8B-B14F-4D97-AF65-F5344CB8AC3E}">
        <p14:creationId xmlns:p14="http://schemas.microsoft.com/office/powerpoint/2010/main" val="1906727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4319"/>
            <a:ext cx="10006649" cy="914401"/>
          </a:xfrm>
        </p:spPr>
        <p:txBody>
          <a:bodyPr>
            <a:normAutofit fontScale="90000"/>
          </a:bodyPr>
          <a:lstStyle/>
          <a:p>
            <a:r>
              <a:rPr lang="en-US" dirty="0"/>
              <a:t>#10</a:t>
            </a:r>
            <a:br>
              <a:rPr lang="en-US" dirty="0"/>
            </a:br>
            <a:r>
              <a:rPr lang="en-US" dirty="0"/>
              <a:t>What media drives ongoing involvement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0131532"/>
              </p:ext>
            </p:extLst>
          </p:nvPr>
        </p:nvGraphicFramePr>
        <p:xfrm>
          <a:off x="2453640" y="1643954"/>
          <a:ext cx="7635240" cy="4998720"/>
        </p:xfrm>
        <a:graphic>
          <a:graphicData uri="http://schemas.openxmlformats.org/drawingml/2006/table">
            <a:tbl>
              <a:tblPr firstRow="1" bandRow="1">
                <a:tableStyleId>{5C22544A-7EE6-4342-B048-85BDC9FD1C3A}</a:tableStyleId>
              </a:tblPr>
              <a:tblGrid>
                <a:gridCol w="2545080">
                  <a:extLst>
                    <a:ext uri="{9D8B030D-6E8A-4147-A177-3AD203B41FA5}">
                      <a16:colId xmlns:a16="http://schemas.microsoft.com/office/drawing/2014/main" xmlns="" val="20000"/>
                    </a:ext>
                  </a:extLst>
                </a:gridCol>
                <a:gridCol w="2545080">
                  <a:extLst>
                    <a:ext uri="{9D8B030D-6E8A-4147-A177-3AD203B41FA5}">
                      <a16:colId xmlns:a16="http://schemas.microsoft.com/office/drawing/2014/main" xmlns="" val="20001"/>
                    </a:ext>
                  </a:extLst>
                </a:gridCol>
                <a:gridCol w="2545080">
                  <a:extLst>
                    <a:ext uri="{9D8B030D-6E8A-4147-A177-3AD203B41FA5}">
                      <a16:colId xmlns:a16="http://schemas.microsoft.com/office/drawing/2014/main" xmlns="" val="20002"/>
                    </a:ext>
                  </a:extLst>
                </a:gridCol>
              </a:tblGrid>
              <a:tr h="0">
                <a:tc>
                  <a:txBody>
                    <a:bodyPr/>
                    <a:lstStyle/>
                    <a:p>
                      <a:r>
                        <a:rPr lang="en-US" dirty="0"/>
                        <a:t>Digital Involvement Funnel</a:t>
                      </a:r>
                    </a:p>
                  </a:txBody>
                  <a:tcPr/>
                </a:tc>
                <a:tc>
                  <a:txBody>
                    <a:bodyPr/>
                    <a:lstStyle/>
                    <a:p>
                      <a:r>
                        <a:rPr lang="en-US" dirty="0"/>
                        <a:t>             Tools</a:t>
                      </a:r>
                    </a:p>
                  </a:txBody>
                  <a:tcPr/>
                </a:tc>
                <a:tc>
                  <a:txBody>
                    <a:bodyPr/>
                    <a:lstStyle/>
                    <a:p>
                      <a:endParaRPr lang="en-US" dirty="0"/>
                    </a:p>
                  </a:txBody>
                  <a:tcPr/>
                </a:tc>
                <a:extLst>
                  <a:ext uri="{0D108BD9-81ED-4DB2-BD59-A6C34878D82A}">
                    <a16:rowId xmlns:a16="http://schemas.microsoft.com/office/drawing/2014/main" xmlns="" val="10000"/>
                  </a:ext>
                </a:extLst>
              </a:tr>
              <a:tr h="325120">
                <a:tc>
                  <a:txBody>
                    <a:bodyPr/>
                    <a:lstStyle/>
                    <a:p>
                      <a:r>
                        <a:rPr lang="en-US" dirty="0"/>
                        <a:t>Awareness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Email, Banner Ads, QR Codes, Foursquare </a:t>
                      </a:r>
                    </a:p>
                  </a:txBody>
                  <a:tcPr/>
                </a:tc>
                <a:tc>
                  <a:txBody>
                    <a:bodyPr/>
                    <a:lstStyle/>
                    <a:p>
                      <a:endParaRPr lang="en-US" dirty="0"/>
                    </a:p>
                  </a:txBody>
                  <a:tcPr/>
                </a:tc>
                <a:extLst>
                  <a:ext uri="{0D108BD9-81ED-4DB2-BD59-A6C34878D82A}">
                    <a16:rowId xmlns:a16="http://schemas.microsoft.com/office/drawing/2014/main" xmlns="" val="10001"/>
                  </a:ext>
                </a:extLst>
              </a:tr>
              <a:tr h="284480">
                <a:tc gridSpan="3">
                  <a:txBody>
                    <a:bodyPr/>
                    <a:lstStyle/>
                    <a:p>
                      <a:r>
                        <a:rPr lang="en-US" dirty="0"/>
                        <a:t>Interest                                           </a:t>
                      </a:r>
                      <a:r>
                        <a:rPr lang="en-US" sz="1600" b="0" i="0" u="none" strike="noStrike" kern="1200" baseline="0" dirty="0">
                          <a:solidFill>
                            <a:schemeClr val="dk1"/>
                          </a:solidFill>
                          <a:latin typeface="+mn-lt"/>
                          <a:ea typeface="+mn-ea"/>
                          <a:cs typeface="+mn-cs"/>
                        </a:rPr>
                        <a:t>Facebook, Twitter,</a:t>
                      </a:r>
                    </a:p>
                    <a:p>
                      <a:r>
                        <a:rPr lang="en-US" sz="1600" b="0" i="0" u="none" strike="noStrike" kern="1200" baseline="0" dirty="0">
                          <a:solidFill>
                            <a:schemeClr val="dk1"/>
                          </a:solidFill>
                          <a:latin typeface="+mn-lt"/>
                          <a:ea typeface="+mn-ea"/>
                          <a:cs typeface="+mn-cs"/>
                        </a:rPr>
                        <a:t>                                                                 Pinterest, Social Contests</a:t>
                      </a:r>
                      <a:endParaRPr lang="en-US" sz="16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76286">
                <a:tc gridSpan="3">
                  <a:txBody>
                    <a:bodyPr/>
                    <a:lstStyle/>
                    <a:p>
                      <a:r>
                        <a:rPr lang="en-US" dirty="0"/>
                        <a:t>Involvement                                    </a:t>
                      </a:r>
                      <a:r>
                        <a:rPr lang="en-US" sz="1600" dirty="0"/>
                        <a:t>YouTube, Blogs,</a:t>
                      </a:r>
                    </a:p>
                    <a:p>
                      <a:r>
                        <a:rPr lang="en-US" sz="1600" dirty="0"/>
                        <a:t>                                                                         Newsletter,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03200">
                <a:tc gridSpan="3">
                  <a:txBody>
                    <a:bodyPr/>
                    <a:lstStyle/>
                    <a:p>
                      <a:r>
                        <a:rPr lang="en-US" dirty="0"/>
                        <a:t>Commitment                               </a:t>
                      </a:r>
                      <a:r>
                        <a:rPr lang="en-US" sz="1600" dirty="0"/>
                        <a:t>Coupons, Social Buzz,</a:t>
                      </a:r>
                    </a:p>
                    <a:p>
                      <a:r>
                        <a:rPr lang="en-US" sz="1600" dirty="0"/>
                        <a:t>                                                                 Opt-ins, Calls-to-Action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62560">
                <a:tc gridSpan="3">
                  <a:txBody>
                    <a:bodyPr/>
                    <a:lstStyle/>
                    <a:p>
                      <a:r>
                        <a:rPr lang="en-US" dirty="0"/>
                        <a:t>Loyalty                                           </a:t>
                      </a:r>
                      <a:r>
                        <a:rPr lang="en-US" sz="1600" b="0" i="0" u="none" strike="noStrike" kern="1200" baseline="0" dirty="0">
                          <a:solidFill>
                            <a:schemeClr val="dk1"/>
                          </a:solidFill>
                          <a:latin typeface="+mn-lt"/>
                          <a:ea typeface="+mn-ea"/>
                          <a:cs typeface="+mn-cs"/>
                        </a:rPr>
                        <a:t>Social Customer</a:t>
                      </a:r>
                    </a:p>
                    <a:p>
                      <a:r>
                        <a:rPr lang="en-US" sz="1600" b="0" i="0" u="none" strike="noStrike" kern="1200" baseline="0" dirty="0">
                          <a:solidFill>
                            <a:schemeClr val="dk1"/>
                          </a:solidFill>
                          <a:latin typeface="+mn-lt"/>
                          <a:ea typeface="+mn-ea"/>
                          <a:cs typeface="+mn-cs"/>
                        </a:rPr>
                        <a:t>                                                            Relationship Management</a:t>
                      </a:r>
                      <a:endParaRPr lang="en-US" sz="16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121920">
                <a:tc gridSpan="3">
                  <a:txBody>
                    <a:bodyPr/>
                    <a:lstStyle/>
                    <a:p>
                      <a:r>
                        <a:rPr lang="en-US" dirty="0"/>
                        <a:t>Advocacy                                 </a:t>
                      </a:r>
                      <a:r>
                        <a:rPr lang="en-US" sz="1600" dirty="0"/>
                        <a:t>Share Buttons, Referral Links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398206">
                <a:tc gridSpan="3">
                  <a:txBody>
                    <a:bodyPr/>
                    <a:lstStyle/>
                    <a:p>
                      <a:r>
                        <a:rPr lang="en-US" dirty="0"/>
                        <a:t>Championing                              </a:t>
                      </a:r>
                      <a:r>
                        <a:rPr lang="en-US" sz="1600" b="0" i="0" u="none" strike="noStrike" kern="1200" baseline="0" dirty="0">
                          <a:solidFill>
                            <a:schemeClr val="dk1"/>
                          </a:solidFill>
                          <a:latin typeface="+mn-lt"/>
                          <a:ea typeface="+mn-ea"/>
                          <a:cs typeface="+mn-cs"/>
                        </a:rPr>
                        <a:t>Access Social, Network</a:t>
                      </a:r>
                    </a:p>
                    <a:p>
                      <a:r>
                        <a:rPr lang="en-US" sz="1600" b="0" i="0" u="none" strike="noStrike" kern="1200" baseline="0" dirty="0">
                          <a:solidFill>
                            <a:schemeClr val="dk1"/>
                          </a:solidFill>
                          <a:latin typeface="+mn-lt"/>
                          <a:ea typeface="+mn-ea"/>
                          <a:cs typeface="+mn-cs"/>
                        </a:rPr>
                        <a:t>                                                             Community, Surveys</a:t>
                      </a:r>
                      <a:endParaRPr lang="en-US" sz="16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8"/>
                  </a:ext>
                </a:extLst>
              </a:tr>
            </a:tbl>
          </a:graphicData>
        </a:graphic>
      </p:graphicFrame>
      <p:pic>
        <p:nvPicPr>
          <p:cNvPr id="3" name="Picture 2"/>
          <p:cNvPicPr>
            <a:picLocks noChangeAspect="1"/>
          </p:cNvPicPr>
          <p:nvPr/>
        </p:nvPicPr>
        <p:blipFill>
          <a:blip r:embed="rId2"/>
          <a:stretch>
            <a:fillRect/>
          </a:stretch>
        </p:blipFill>
        <p:spPr>
          <a:xfrm>
            <a:off x="7340916" y="1600200"/>
            <a:ext cx="2702243" cy="4846320"/>
          </a:xfrm>
          <a:prstGeom prst="rect">
            <a:avLst/>
          </a:prstGeom>
        </p:spPr>
      </p:pic>
    </p:spTree>
    <p:extLst>
      <p:ext uri="{BB962C8B-B14F-4D97-AF65-F5344CB8AC3E}">
        <p14:creationId xmlns:p14="http://schemas.microsoft.com/office/powerpoint/2010/main" val="414389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05426" y="-130378"/>
            <a:ext cx="5956057" cy="6768246"/>
          </a:xfrm>
          <a:prstGeom prst="rect">
            <a:avLst/>
          </a:prstGeom>
        </p:spPr>
      </p:pic>
    </p:spTree>
    <p:extLst>
      <p:ext uri="{BB962C8B-B14F-4D97-AF65-F5344CB8AC3E}">
        <p14:creationId xmlns:p14="http://schemas.microsoft.com/office/powerpoint/2010/main" val="1207903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br>
              <a:rPr lang="en-US" dirty="0"/>
            </a:br>
            <a:r>
              <a:rPr lang="en-US" dirty="0"/>
              <a:t>attacks child slavery</a:t>
            </a:r>
          </a:p>
        </p:txBody>
      </p:sp>
      <p:sp>
        <p:nvSpPr>
          <p:cNvPr id="3" name="Content Placeholder 2"/>
          <p:cNvSpPr>
            <a:spLocks noGrp="1"/>
          </p:cNvSpPr>
          <p:nvPr>
            <p:ph idx="1"/>
          </p:nvPr>
        </p:nvSpPr>
        <p:spPr/>
        <p:txBody>
          <a:bodyPr/>
          <a:lstStyle/>
          <a:p>
            <a:r>
              <a:rPr lang="en-US" dirty="0"/>
              <a:t>Hashtag #</a:t>
            </a:r>
            <a:r>
              <a:rPr lang="en-US" dirty="0" err="1"/>
              <a:t>endchildslavery</a:t>
            </a:r>
            <a:r>
              <a:rPr lang="en-US" dirty="0"/>
              <a:t> –</a:t>
            </a:r>
            <a:r>
              <a:rPr lang="en-US" dirty="0" err="1"/>
              <a:t>Unicef</a:t>
            </a:r>
            <a:endParaRPr lang="en-US" dirty="0"/>
          </a:p>
          <a:p>
            <a:r>
              <a:rPr lang="en-US" dirty="0"/>
              <a:t>Twitter lime app China used to find missing children</a:t>
            </a:r>
          </a:p>
          <a:p>
            <a:r>
              <a:rPr lang="en-US" dirty="0"/>
              <a:t>End of supply chain- Hershey buts fair trade chocolate                                        after massive campaign by chage.org </a:t>
            </a:r>
          </a:p>
          <a:p>
            <a:r>
              <a:rPr lang="en-US" dirty="0"/>
              <a:t>Pinterest, Instagram drive photos  </a:t>
            </a:r>
          </a:p>
          <a:p>
            <a:r>
              <a:rPr lang="en-US" dirty="0"/>
              <a:t>Snapchat – recruitment volunteers, gain awareness , drive website </a:t>
            </a:r>
          </a:p>
        </p:txBody>
      </p:sp>
      <p:pic>
        <p:nvPicPr>
          <p:cNvPr id="4" name="Picture 3"/>
          <p:cNvPicPr>
            <a:picLocks noChangeAspect="1"/>
          </p:cNvPicPr>
          <p:nvPr/>
        </p:nvPicPr>
        <p:blipFill>
          <a:blip r:embed="rId2"/>
          <a:stretch>
            <a:fillRect/>
          </a:stretch>
        </p:blipFill>
        <p:spPr>
          <a:xfrm>
            <a:off x="9107378" y="2758762"/>
            <a:ext cx="2977257" cy="2384276"/>
          </a:xfrm>
          <a:prstGeom prst="rect">
            <a:avLst/>
          </a:prstGeom>
        </p:spPr>
      </p:pic>
    </p:spTree>
    <p:extLst>
      <p:ext uri="{BB962C8B-B14F-4D97-AF65-F5344CB8AC3E}">
        <p14:creationId xmlns:p14="http://schemas.microsoft.com/office/powerpoint/2010/main" val="1898326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class room interactions –teacher students </a:t>
            </a:r>
          </a:p>
          <a:p>
            <a:r>
              <a:rPr lang="en-US" dirty="0"/>
              <a:t>College admission dialogue</a:t>
            </a:r>
          </a:p>
          <a:p>
            <a:r>
              <a:rPr lang="en-US" dirty="0"/>
              <a:t>Announce class quizzes </a:t>
            </a:r>
          </a:p>
          <a:p>
            <a:r>
              <a:rPr lang="en-US" dirty="0"/>
              <a:t>Group chat – hot line </a:t>
            </a:r>
          </a:p>
          <a:p>
            <a:pPr marL="3657600" lvl="8" indent="0">
              <a:buNone/>
            </a:pPr>
            <a:r>
              <a:rPr lang="en-US" dirty="0"/>
              <a:t>						Free – low bandwidth – easy access via mobile</a:t>
            </a:r>
          </a:p>
        </p:txBody>
      </p:sp>
      <p:sp>
        <p:nvSpPr>
          <p:cNvPr id="4" name="AutoShape 2" descr="whatsapp 3"/>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err="1"/>
              <a:t>Whats</a:t>
            </a:r>
            <a:r>
              <a:rPr lang="en-US" dirty="0"/>
              <a:t> app –Unutilized capacity of an app?</a:t>
            </a:r>
            <a:br>
              <a:rPr lang="en-US" dirty="0"/>
            </a:br>
            <a:endParaRPr lang="en-US" dirty="0"/>
          </a:p>
        </p:txBody>
      </p:sp>
      <p:pic>
        <p:nvPicPr>
          <p:cNvPr id="2052" name="Picture 4" descr="whatsapp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039" y="329101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54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62879" y="488007"/>
            <a:ext cx="8175309" cy="6379845"/>
          </a:xfrm>
          <a:prstGeom prst="rect">
            <a:avLst/>
          </a:prstGeom>
        </p:spPr>
      </p:pic>
      <p:sp>
        <p:nvSpPr>
          <p:cNvPr id="3" name="TextBox 2"/>
          <p:cNvSpPr txBox="1"/>
          <p:nvPr/>
        </p:nvSpPr>
        <p:spPr>
          <a:xfrm>
            <a:off x="5043488" y="257175"/>
            <a:ext cx="4014093" cy="461665"/>
          </a:xfrm>
          <a:prstGeom prst="rect">
            <a:avLst/>
          </a:prstGeom>
          <a:noFill/>
        </p:spPr>
        <p:txBody>
          <a:bodyPr wrap="square" rtlCol="0">
            <a:spAutoFit/>
          </a:bodyPr>
          <a:lstStyle/>
          <a:p>
            <a:r>
              <a:rPr lang="en-US" sz="2400" b="1" dirty="0"/>
              <a:t>Integrated Media Matrix </a:t>
            </a:r>
          </a:p>
        </p:txBody>
      </p:sp>
    </p:spTree>
    <p:extLst>
      <p:ext uri="{BB962C8B-B14F-4D97-AF65-F5344CB8AC3E}">
        <p14:creationId xmlns:p14="http://schemas.microsoft.com/office/powerpoint/2010/main" val="4054634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680" y="1478280"/>
            <a:ext cx="7162800" cy="2880360"/>
          </a:xfrm>
        </p:spPr>
        <p:txBody>
          <a:bodyPr>
            <a:normAutofit fontScale="90000"/>
          </a:bodyPr>
          <a:lstStyle/>
          <a:p>
            <a:r>
              <a:rPr lang="en-US" dirty="0"/>
              <a:t/>
            </a:r>
            <a:br>
              <a:rPr lang="en-US" dirty="0"/>
            </a:br>
            <a:r>
              <a:rPr lang="en-US" dirty="0"/>
              <a:t/>
            </a:r>
            <a:br>
              <a:rPr lang="en-US" dirty="0"/>
            </a:br>
            <a:r>
              <a:rPr lang="en-US" b="1" dirty="0"/>
              <a:t>Traditional Media</a:t>
            </a:r>
            <a:r>
              <a:rPr lang="en-US" dirty="0"/>
              <a:t/>
            </a:r>
            <a:br>
              <a:rPr lang="en-US" dirty="0"/>
            </a:br>
            <a:r>
              <a:rPr lang="en-US" dirty="0"/>
              <a:t>"Red Card" -</a:t>
            </a:r>
            <a:r>
              <a:rPr lang="en-US" dirty="0" err="1"/>
              <a:t>intl</a:t>
            </a:r>
            <a:r>
              <a:rPr lang="en-US" dirty="0"/>
              <a:t> football  games </a:t>
            </a:r>
            <a:br>
              <a:rPr lang="en-US" dirty="0"/>
            </a:br>
            <a:r>
              <a:rPr lang="en-US" dirty="0">
                <a:solidFill>
                  <a:srgbClr val="333333"/>
                </a:solidFill>
              </a:rPr>
              <a:t>advocacy campaigns raise awareness to prevent child </a:t>
            </a:r>
            <a:r>
              <a:rPr lang="en-US" dirty="0" err="1">
                <a:solidFill>
                  <a:srgbClr val="333333"/>
                </a:solidFill>
              </a:rPr>
              <a:t>labour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317" y="147056"/>
            <a:ext cx="1836325" cy="2790260"/>
          </a:xfrm>
        </p:spPr>
      </p:pic>
      <p:pic>
        <p:nvPicPr>
          <p:cNvPr id="1026" name="Picture 2" descr="http://www.ilo.org/wcmsp5/groups/public/---ed_norm/---ipec/documents/image/wcms_2311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041" y="3474720"/>
            <a:ext cx="1771601" cy="286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17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21920"/>
            <a:ext cx="10018713" cy="2316479"/>
          </a:xfrm>
        </p:spPr>
        <p:txBody>
          <a:bodyPr/>
          <a:lstStyle/>
          <a:p>
            <a:r>
              <a:rPr lang="en-US" dirty="0"/>
              <a:t>Augmented reality </a:t>
            </a:r>
          </a:p>
        </p:txBody>
      </p:sp>
      <p:sp>
        <p:nvSpPr>
          <p:cNvPr id="6" name="Rectangle 5"/>
          <p:cNvSpPr/>
          <p:nvPr/>
        </p:nvSpPr>
        <p:spPr>
          <a:xfrm>
            <a:off x="3559664" y="6211669"/>
            <a:ext cx="5499391" cy="646331"/>
          </a:xfrm>
          <a:prstGeom prst="rect">
            <a:avLst/>
          </a:prstGeom>
        </p:spPr>
        <p:txBody>
          <a:bodyPr wrap="none">
            <a:spAutoFit/>
          </a:bodyPr>
          <a:lstStyle/>
          <a:p>
            <a:r>
              <a:rPr lang="en-US" dirty="0"/>
              <a:t>https://www.youtube.com/watch?v=4J1sYC3zM2c 3gDS</a:t>
            </a:r>
          </a:p>
          <a:p>
            <a:endParaRPr lang="en-US" dirty="0"/>
          </a:p>
        </p:txBody>
      </p:sp>
      <p:pic>
        <p:nvPicPr>
          <p:cNvPr id="9" name="Content Placeholder 8"/>
          <p:cNvPicPr>
            <a:picLocks noGrp="1" noChangeAspect="1"/>
          </p:cNvPicPr>
          <p:nvPr>
            <p:ph idx="1"/>
          </p:nvPr>
        </p:nvPicPr>
        <p:blipFill>
          <a:blip r:embed="rId2"/>
          <a:stretch>
            <a:fillRect/>
          </a:stretch>
        </p:blipFill>
        <p:spPr>
          <a:xfrm>
            <a:off x="3995741" y="1630680"/>
            <a:ext cx="3999615" cy="4160520"/>
          </a:xfrm>
          <a:prstGeom prst="rect">
            <a:avLst/>
          </a:prstGeom>
        </p:spPr>
      </p:pic>
      <p:pic>
        <p:nvPicPr>
          <p:cNvPr id="3" name="Picture 2"/>
          <p:cNvPicPr>
            <a:picLocks noChangeAspect="1"/>
          </p:cNvPicPr>
          <p:nvPr/>
        </p:nvPicPr>
        <p:blipFill>
          <a:blip r:embed="rId3"/>
          <a:stretch>
            <a:fillRect/>
          </a:stretch>
        </p:blipFill>
        <p:spPr>
          <a:xfrm>
            <a:off x="9189720" y="4442460"/>
            <a:ext cx="2313304" cy="533400"/>
          </a:xfrm>
          <a:prstGeom prst="rect">
            <a:avLst/>
          </a:prstGeom>
        </p:spPr>
      </p:pic>
      <p:sp>
        <p:nvSpPr>
          <p:cNvPr id="4" name="TextBox 3"/>
          <p:cNvSpPr txBox="1"/>
          <p:nvPr/>
        </p:nvSpPr>
        <p:spPr>
          <a:xfrm>
            <a:off x="9065301" y="4975860"/>
            <a:ext cx="2882969" cy="646331"/>
          </a:xfrm>
          <a:prstGeom prst="rect">
            <a:avLst/>
          </a:prstGeom>
          <a:noFill/>
        </p:spPr>
        <p:txBody>
          <a:bodyPr wrap="none" rtlCol="0">
            <a:spAutoFit/>
          </a:bodyPr>
          <a:lstStyle/>
          <a:p>
            <a:r>
              <a:rPr lang="en-US" dirty="0"/>
              <a:t>Download  app zappar.com ,</a:t>
            </a:r>
          </a:p>
          <a:p>
            <a:r>
              <a:rPr lang="en-US" dirty="0"/>
              <a:t> hover over </a:t>
            </a:r>
            <a:r>
              <a:rPr lang="en-US" dirty="0" err="1"/>
              <a:t>zapcode</a:t>
            </a:r>
            <a:r>
              <a:rPr lang="en-US" dirty="0"/>
              <a:t> </a:t>
            </a:r>
          </a:p>
        </p:txBody>
      </p:sp>
    </p:spTree>
    <p:extLst>
      <p:ext uri="{BB962C8B-B14F-4D97-AF65-F5344CB8AC3E}">
        <p14:creationId xmlns:p14="http://schemas.microsoft.com/office/powerpoint/2010/main" val="2295410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9200" y="182880"/>
            <a:ext cx="3212463" cy="4114800"/>
          </a:xfrm>
        </p:spPr>
        <p:txBody>
          <a:bodyPr>
            <a:normAutofit fontScale="62500" lnSpcReduction="20000"/>
          </a:bodyPr>
          <a:lstStyle/>
          <a:p>
            <a:pPr marL="914400" lvl="2" indent="0">
              <a:buNone/>
            </a:pPr>
            <a:r>
              <a:rPr lang="en-US" b="1" dirty="0"/>
              <a:t>CROWDFUNDING</a:t>
            </a:r>
          </a:p>
          <a:p>
            <a:pPr marL="0" indent="0">
              <a:buNone/>
            </a:pPr>
            <a:r>
              <a:rPr lang="en-US" dirty="0"/>
              <a:t>-raising small amounts of money that is given to entrepreneurs from large number of people ( e.g., friends, acquaintances, and the general Internet crowd) who are interested in what they're doing.</a:t>
            </a:r>
          </a:p>
          <a:p>
            <a:pPr marL="0" indent="0">
              <a:buNone/>
            </a:pPr>
            <a:endParaRPr lang="en-US" dirty="0"/>
          </a:p>
          <a:p>
            <a:r>
              <a:rPr lang="en-US" dirty="0"/>
              <a:t>Shift mindsets and realities around organizational possibility</a:t>
            </a:r>
          </a:p>
          <a:p>
            <a:r>
              <a:rPr lang="en-US" dirty="0"/>
              <a:t>Democratizes participation in funding</a:t>
            </a:r>
          </a:p>
          <a:p>
            <a:r>
              <a:rPr lang="en-US" dirty="0"/>
              <a:t>Foster communities and networks of creators and new donors , and  business models</a:t>
            </a:r>
          </a:p>
          <a:p>
            <a:endParaRPr lang="en-US" dirty="0"/>
          </a:p>
          <a:p>
            <a:endParaRPr lang="en-US" dirty="0"/>
          </a:p>
        </p:txBody>
      </p:sp>
      <p:pic>
        <p:nvPicPr>
          <p:cNvPr id="6" name="Picture 5"/>
          <p:cNvPicPr>
            <a:picLocks noChangeAspect="1"/>
          </p:cNvPicPr>
          <p:nvPr/>
        </p:nvPicPr>
        <p:blipFill>
          <a:blip r:embed="rId2"/>
          <a:stretch>
            <a:fillRect/>
          </a:stretch>
        </p:blipFill>
        <p:spPr>
          <a:xfrm>
            <a:off x="1737360" y="624840"/>
            <a:ext cx="6842760" cy="5394959"/>
          </a:xfrm>
          <a:prstGeom prst="rect">
            <a:avLst/>
          </a:prstGeom>
        </p:spPr>
      </p:pic>
    </p:spTree>
    <p:extLst>
      <p:ext uri="{BB962C8B-B14F-4D97-AF65-F5344CB8AC3E}">
        <p14:creationId xmlns:p14="http://schemas.microsoft.com/office/powerpoint/2010/main" val="22097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a:t>
            </a:r>
            <a:r>
              <a:rPr lang="en-US" dirty="0"/>
              <a:t>W</a:t>
            </a:r>
            <a:r>
              <a:rPr lang="en-US" dirty="0" smtClean="0"/>
              <a:t>orld </a:t>
            </a:r>
            <a:r>
              <a:rPr lang="en-US" dirty="0"/>
              <a:t>C</a:t>
            </a:r>
            <a:r>
              <a:rPr lang="en-US" dirty="0" smtClean="0"/>
              <a:t>lass Leader?  </a:t>
            </a:r>
            <a:r>
              <a:rPr lang="en-US" dirty="0"/>
              <a:t/>
            </a:r>
            <a:br>
              <a:rPr lang="en-US" dirty="0"/>
            </a:br>
            <a:endParaRPr lang="en-US" dirty="0"/>
          </a:p>
        </p:txBody>
      </p:sp>
      <p:sp>
        <p:nvSpPr>
          <p:cNvPr id="3" name="Content Placeholder 2"/>
          <p:cNvSpPr>
            <a:spLocks noGrp="1"/>
          </p:cNvSpPr>
          <p:nvPr>
            <p:ph idx="1"/>
          </p:nvPr>
        </p:nvSpPr>
        <p:spPr>
          <a:xfrm>
            <a:off x="1484310" y="1755972"/>
            <a:ext cx="10018713" cy="4652919"/>
          </a:xfrm>
        </p:spPr>
        <p:txBody>
          <a:bodyPr>
            <a:normAutofit fontScale="70000" lnSpcReduction="20000"/>
          </a:bodyPr>
          <a:lstStyle/>
          <a:p>
            <a:pPr lvl="0"/>
            <a:r>
              <a:rPr lang="en-US" b="1" dirty="0"/>
              <a:t>Pioneering </a:t>
            </a:r>
            <a:r>
              <a:rPr lang="en-US" dirty="0"/>
              <a:t>requires vision ,</a:t>
            </a:r>
            <a:r>
              <a:rPr lang="en-US" b="1" dirty="0"/>
              <a:t> </a:t>
            </a:r>
            <a:r>
              <a:rPr lang="en-US" dirty="0"/>
              <a:t>risk-taking, self-confidence, comprehensive, challenges status quo and adaptive  </a:t>
            </a:r>
          </a:p>
          <a:p>
            <a:pPr marL="0" indent="0">
              <a:buNone/>
            </a:pPr>
            <a:endParaRPr lang="en-US" dirty="0"/>
          </a:p>
          <a:p>
            <a:pPr lvl="0"/>
            <a:r>
              <a:rPr lang="en-US" b="1" dirty="0"/>
              <a:t>Values driven </a:t>
            </a:r>
            <a:r>
              <a:rPr lang="en-US" dirty="0"/>
              <a:t>requires humility, mutual respect, transparency willingness to listen and put oneself aside. This consistency in incorporating his/ her values and those of the global digital generation across the organization </a:t>
            </a:r>
          </a:p>
          <a:p>
            <a:endParaRPr lang="en-US" dirty="0"/>
          </a:p>
          <a:p>
            <a:pPr lvl="0"/>
            <a:r>
              <a:rPr lang="en-US" b="1" dirty="0"/>
              <a:t>Integrated</a:t>
            </a:r>
            <a:r>
              <a:rPr lang="en-US" dirty="0"/>
              <a:t> requires agility, flexibility, weaves together diverse resources, and the courage to break down old structures and alter strategies that worked in the past. </a:t>
            </a:r>
          </a:p>
          <a:p>
            <a:endParaRPr lang="en-US" dirty="0"/>
          </a:p>
          <a:p>
            <a:pPr lvl="0"/>
            <a:r>
              <a:rPr lang="en-US" b="1" dirty="0"/>
              <a:t>Sustainable</a:t>
            </a:r>
            <a:r>
              <a:rPr lang="en-US" dirty="0"/>
              <a:t> requires patience, trust, equity, generosity to reformulate the relationships, investments and the impacts that generate sustainable outputs for all stakeholders</a:t>
            </a:r>
          </a:p>
          <a:p>
            <a:endParaRPr lang="en-US" dirty="0"/>
          </a:p>
          <a:p>
            <a:pPr lvl="0"/>
            <a:r>
              <a:rPr lang="en-US" b="1" dirty="0"/>
              <a:t>Agile </a:t>
            </a:r>
            <a:r>
              <a:rPr lang="en-US" dirty="0"/>
              <a:t>requires a continuous approach to innovation in the area of business model generation, customer experience, and talent integration    </a:t>
            </a:r>
          </a:p>
          <a:p>
            <a:endParaRPr lang="en-US" dirty="0"/>
          </a:p>
        </p:txBody>
      </p:sp>
    </p:spTree>
    <p:extLst>
      <p:ext uri="{BB962C8B-B14F-4D97-AF65-F5344CB8AC3E}">
        <p14:creationId xmlns:p14="http://schemas.microsoft.com/office/powerpoint/2010/main" val="2408236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36188"/>
            <a:ext cx="10018713" cy="2302212"/>
          </a:xfrm>
        </p:spPr>
        <p:txBody>
          <a:bodyPr/>
          <a:lstStyle/>
          <a:p>
            <a:r>
              <a:rPr lang="en-US" b="1" dirty="0"/>
              <a:t>Integrated Digital </a:t>
            </a:r>
            <a:r>
              <a:rPr lang="en-US" dirty="0"/>
              <a:t/>
            </a:r>
            <a:br>
              <a:rPr lang="en-US" dirty="0"/>
            </a:br>
            <a:r>
              <a:rPr lang="en-US" dirty="0"/>
              <a:t># </a:t>
            </a:r>
            <a:r>
              <a:rPr lang="en-US" dirty="0" err="1"/>
              <a:t>nochildforsale</a:t>
            </a:r>
            <a:r>
              <a:rPr lang="en-US" dirty="0"/>
              <a:t> </a:t>
            </a:r>
          </a:p>
        </p:txBody>
      </p:sp>
      <p:pic>
        <p:nvPicPr>
          <p:cNvPr id="4" name="Picture 3">
            <a:hlinkClick r:id="rId2"/>
          </p:cNvPr>
          <p:cNvPicPr>
            <a:picLocks noChangeAspect="1"/>
          </p:cNvPicPr>
          <p:nvPr/>
        </p:nvPicPr>
        <p:blipFill>
          <a:blip r:embed="rId3"/>
          <a:stretch>
            <a:fillRect/>
          </a:stretch>
        </p:blipFill>
        <p:spPr>
          <a:xfrm>
            <a:off x="4547984" y="1946150"/>
            <a:ext cx="4600575" cy="3730944"/>
          </a:xfrm>
          <a:prstGeom prst="rect">
            <a:avLst/>
          </a:prstGeom>
        </p:spPr>
      </p:pic>
      <p:sp>
        <p:nvSpPr>
          <p:cNvPr id="9" name="Rectangle 8"/>
          <p:cNvSpPr/>
          <p:nvPr/>
        </p:nvSpPr>
        <p:spPr>
          <a:xfrm>
            <a:off x="3939702" y="5184843"/>
            <a:ext cx="5817141" cy="1200329"/>
          </a:xfrm>
          <a:prstGeom prst="rect">
            <a:avLst/>
          </a:prstGeom>
        </p:spPr>
        <p:txBody>
          <a:bodyPr wrap="square">
            <a:spAutoFit/>
          </a:bodyPr>
          <a:lstStyle/>
          <a:p>
            <a:endParaRPr lang="en-US" dirty="0">
              <a:hlinkClick r:id="rId4"/>
            </a:endParaRPr>
          </a:p>
          <a:p>
            <a:endParaRPr lang="en-US" dirty="0">
              <a:hlinkClick r:id="rId4"/>
            </a:endParaRPr>
          </a:p>
          <a:p>
            <a:r>
              <a:rPr lang="en-US" dirty="0">
                <a:hlinkClick r:id="rId4"/>
              </a:rPr>
              <a:t>https://www.youtube.com/watch?v=4J1sYC3zM2c</a:t>
            </a:r>
            <a:endParaRPr lang="en-US" dirty="0"/>
          </a:p>
          <a:p>
            <a:endParaRPr lang="en-US" dirty="0"/>
          </a:p>
        </p:txBody>
      </p:sp>
    </p:spTree>
    <p:extLst>
      <p:ext uri="{BB962C8B-B14F-4D97-AF65-F5344CB8AC3E}">
        <p14:creationId xmlns:p14="http://schemas.microsoft.com/office/powerpoint/2010/main" val="987263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GROUP INPUT </a:t>
            </a:r>
            <a:br>
              <a:rPr lang="en-US" dirty="0">
                <a:solidFill>
                  <a:srgbClr val="FF0000"/>
                </a:solidFill>
              </a:rPr>
            </a:br>
            <a:r>
              <a:rPr lang="en-US" b="1" dirty="0"/>
              <a:t>Visualize…Project </a:t>
            </a:r>
            <a:br>
              <a:rPr lang="en-US" b="1" dirty="0"/>
            </a:br>
            <a:r>
              <a:rPr lang="en-US" b="1" dirty="0"/>
              <a:t>Future Child Labor Campaign in Morocco</a:t>
            </a:r>
            <a:r>
              <a:rPr lang="en-US" dirty="0"/>
              <a:t/>
            </a:r>
            <a:br>
              <a:rPr lang="en-US" dirty="0"/>
            </a:br>
            <a:endParaRPr lang="en-US" dirty="0"/>
          </a:p>
        </p:txBody>
      </p:sp>
      <p:sp>
        <p:nvSpPr>
          <p:cNvPr id="3" name="Content Placeholder 2"/>
          <p:cNvSpPr>
            <a:spLocks noGrp="1"/>
          </p:cNvSpPr>
          <p:nvPr>
            <p:ph idx="1"/>
          </p:nvPr>
        </p:nvSpPr>
        <p:spPr/>
        <p:txBody>
          <a:bodyPr/>
          <a:lstStyle/>
          <a:p>
            <a:pPr fontAlgn="t"/>
            <a:r>
              <a:rPr lang="en-US" b="1" dirty="0"/>
              <a:t> What would you change ?</a:t>
            </a:r>
          </a:p>
          <a:p>
            <a:pPr fontAlgn="t"/>
            <a:r>
              <a:rPr lang="en-US" b="1" dirty="0"/>
              <a:t>Design strategy for Child Labor campaign in Morocco</a:t>
            </a:r>
            <a:endParaRPr lang="en-US" dirty="0"/>
          </a:p>
          <a:p>
            <a:pPr fontAlgn="t"/>
            <a:r>
              <a:rPr lang="en-US" b="1" dirty="0"/>
              <a:t>Provide marketing rationale for each design decision   </a:t>
            </a:r>
            <a:endParaRPr lang="en-US" dirty="0"/>
          </a:p>
          <a:p>
            <a:endParaRPr lang="en-US" dirty="0"/>
          </a:p>
        </p:txBody>
      </p:sp>
    </p:spTree>
    <p:extLst>
      <p:ext uri="{BB962C8B-B14F-4D97-AF65-F5344CB8AC3E}">
        <p14:creationId xmlns:p14="http://schemas.microsoft.com/office/powerpoint/2010/main" val="3632950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0"/>
            <a:ext cx="8229600" cy="838200"/>
          </a:xfrm>
        </p:spPr>
        <p:txBody>
          <a:bodyPr/>
          <a:lstStyle/>
          <a:p>
            <a:r>
              <a:rPr lang="en-US" dirty="0"/>
              <a:t>About the Presenter</a:t>
            </a:r>
          </a:p>
        </p:txBody>
      </p:sp>
      <p:pic>
        <p:nvPicPr>
          <p:cNvPr id="20483" name="Picture 10" descr="irahea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120" y="1828800"/>
            <a:ext cx="139255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3268132" y="682438"/>
            <a:ext cx="722365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b="1" dirty="0">
                <a:latin typeface="Arial" pitchFamily="34" charset="0"/>
                <a:cs typeface="Times New Roman" pitchFamily="18" charset="0"/>
              </a:rPr>
              <a:t>Dr. Ira Kaufman. Digital Strategist, Social Entrepreneur, Author </a:t>
            </a:r>
          </a:p>
          <a:p>
            <a:pPr algn="just"/>
            <a:endParaRPr lang="en-US" b="1" dirty="0">
              <a:latin typeface="Arial" pitchFamily="34" charset="0"/>
              <a:cs typeface="Times New Roman" pitchFamily="18" charset="0"/>
            </a:endParaRPr>
          </a:p>
          <a:p>
            <a:pPr algn="just"/>
            <a:r>
              <a:rPr lang="en-US" dirty="0">
                <a:latin typeface="Arial" pitchFamily="34" charset="0"/>
                <a:cs typeface="Times New Roman" pitchFamily="18" charset="0"/>
              </a:rPr>
              <a:t> Ira combines 30 years of rich experiences with businesses and non-profits to guide them to leverage the power of social media for marketing, recruitment and organizational development.  Ira collaborates with a team of experts to design interactive environments to by integrating traditional advertising, online marketing, public relations and social media. His strong values and sensitivity to organization innovation and change are the foundation of his work. Ira has a PhD in Marketing and serves as a consultant, public speaker, and lecturer for companies and Senior Executive programs. He is a member of Legacy International's </a:t>
            </a:r>
            <a:r>
              <a:rPr lang="en-US" i="1" dirty="0">
                <a:latin typeface="Arial" pitchFamily="34" charset="0"/>
                <a:cs typeface="Times New Roman" pitchFamily="18" charset="0"/>
              </a:rPr>
              <a:t>Teams of Excellence and </a:t>
            </a:r>
            <a:r>
              <a:rPr lang="en-US" dirty="0">
                <a:latin typeface="Arial" pitchFamily="34" charset="0"/>
                <a:cs typeface="Times New Roman" pitchFamily="18" charset="0"/>
              </a:rPr>
              <a:t>guides the development of </a:t>
            </a:r>
            <a:r>
              <a:rPr lang="en-US" i="1" dirty="0">
                <a:latin typeface="Arial" pitchFamily="34" charset="0"/>
                <a:cs typeface="Times New Roman" pitchFamily="18" charset="0"/>
              </a:rPr>
              <a:t>Legacy International Ventures</a:t>
            </a:r>
            <a:r>
              <a:rPr lang="en-US" dirty="0">
                <a:latin typeface="Arial" pitchFamily="34" charset="0"/>
                <a:cs typeface="Times New Roman" pitchFamily="18" charset="0"/>
              </a:rPr>
              <a:t>. Currently he is CEO, Entwine Digital; Assistant Professor, Lynchburg College School of Business and Economics.</a:t>
            </a:r>
            <a:endParaRPr lang="en-US" dirty="0">
              <a:latin typeface="Arial" pitchFamily="34" charset="0"/>
            </a:endParaRPr>
          </a:p>
        </p:txBody>
      </p:sp>
      <p:sp>
        <p:nvSpPr>
          <p:cNvPr id="20487" name="Rectangle 1"/>
          <p:cNvSpPr>
            <a:spLocks noChangeArrowheads="1"/>
          </p:cNvSpPr>
          <p:nvPr/>
        </p:nvSpPr>
        <p:spPr bwMode="auto">
          <a:xfrm>
            <a:off x="3522133" y="4929754"/>
            <a:ext cx="638386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dirty="0"/>
              <a:t>LinkedIn:  </a:t>
            </a:r>
            <a:r>
              <a:rPr lang="nl-NL" u="sng" dirty="0">
                <a:hlinkClick r:id="rId3" tooltip="http://www.linkedin.com/in/irakaufman"/>
              </a:rPr>
              <a:t>http://www.linkedin.com/in/irakaufman</a:t>
            </a:r>
            <a:r>
              <a:rPr lang="en-US" dirty="0"/>
              <a:t> </a:t>
            </a:r>
          </a:p>
          <a:p>
            <a:r>
              <a:rPr lang="en-US" dirty="0"/>
              <a:t>Facebook:  </a:t>
            </a:r>
            <a:r>
              <a:rPr lang="en-US" u="sng" dirty="0">
                <a:hlinkClick r:id="rId4" tooltip="http://facebook.com/irakaufman"/>
              </a:rPr>
              <a:t>http://facebook.com/irakaufman</a:t>
            </a:r>
            <a:r>
              <a:rPr lang="en-US" dirty="0"/>
              <a:t>   </a:t>
            </a:r>
          </a:p>
          <a:p>
            <a:r>
              <a:rPr lang="en-US" dirty="0"/>
              <a:t>Twitter:  </a:t>
            </a:r>
            <a:r>
              <a:rPr lang="en-US" u="sng" dirty="0">
                <a:hlinkClick r:id="rId5" tooltip="http://twitter.com/ira9201"/>
              </a:rPr>
              <a:t>http://twitter.com/ira9201</a:t>
            </a:r>
            <a:r>
              <a:rPr lang="en-US" dirty="0"/>
              <a:t>    </a:t>
            </a:r>
          </a:p>
          <a:p>
            <a:endParaRPr lang="en-US" dirty="0"/>
          </a:p>
          <a:p>
            <a:r>
              <a:rPr lang="en-US" dirty="0">
                <a:hlinkClick r:id="rId6"/>
              </a:rPr>
              <a:t>ira@entwinedigital.com</a:t>
            </a:r>
            <a:endParaRPr lang="en-US" dirty="0"/>
          </a:p>
          <a:p>
            <a:r>
              <a:rPr lang="en-US" dirty="0"/>
              <a:t>       </a:t>
            </a:r>
          </a:p>
        </p:txBody>
      </p:sp>
    </p:spTree>
    <p:extLst>
      <p:ext uri="{BB962C8B-B14F-4D97-AF65-F5344CB8AC3E}">
        <p14:creationId xmlns:p14="http://schemas.microsoft.com/office/powerpoint/2010/main" val="299148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4934" y="1354667"/>
            <a:ext cx="10043370" cy="4390813"/>
          </a:xfrm>
        </p:spPr>
        <p:txBody>
          <a:bodyPr>
            <a:normAutofit/>
          </a:bodyPr>
          <a:lstStyle/>
          <a:p>
            <a:pPr marL="0" indent="0">
              <a:buNone/>
            </a:pPr>
            <a:r>
              <a:rPr lang="en-US" sz="3600" b="1" dirty="0"/>
              <a:t>You bring </a:t>
            </a:r>
          </a:p>
          <a:p>
            <a:r>
              <a:rPr lang="en-US" sz="5100" b="1" dirty="0"/>
              <a:t>Power </a:t>
            </a:r>
            <a:r>
              <a:rPr lang="en-US" sz="3400" b="1" dirty="0"/>
              <a:t>of your values </a:t>
            </a:r>
          </a:p>
          <a:p>
            <a:r>
              <a:rPr lang="en-US" sz="5100" b="1" dirty="0"/>
              <a:t>Access </a:t>
            </a:r>
            <a:r>
              <a:rPr lang="en-US" sz="3400" b="1" dirty="0"/>
              <a:t>to your network</a:t>
            </a:r>
          </a:p>
          <a:p>
            <a:r>
              <a:rPr lang="en-US" sz="5100" b="1" dirty="0"/>
              <a:t>Ability</a:t>
            </a:r>
            <a:r>
              <a:rPr lang="en-US" sz="3400" b="1" dirty="0"/>
              <a:t> to engage</a:t>
            </a:r>
            <a:endParaRPr lang="en-US" sz="3400" b="1" dirty="0">
              <a:solidFill>
                <a:srgbClr val="FF0000"/>
              </a:solidFill>
            </a:endParaRPr>
          </a:p>
          <a:p>
            <a:pPr marL="0" indent="0">
              <a:buNone/>
            </a:pPr>
            <a:r>
              <a:rPr lang="en-US" sz="3400" b="1" dirty="0">
                <a:solidFill>
                  <a:srgbClr val="FF0000"/>
                </a:solidFill>
              </a:rPr>
              <a:t> </a:t>
            </a:r>
            <a:endParaRPr lang="en-US" dirty="0"/>
          </a:p>
        </p:txBody>
      </p:sp>
      <p:pic>
        <p:nvPicPr>
          <p:cNvPr id="1026" name="Picture 2" descr="https://encrypted-tbn1.gstatic.com/images?q=tbn:ANd9GcSYK9qA-bjQl5aZ6NvMROnD7_eR7IVquG5uWZbR8go-kovBqXV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923" y="1354667"/>
            <a:ext cx="3808862" cy="38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922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To meet your challenges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b="1" dirty="0">
              <a:solidFill>
                <a:srgbClr val="FF0000"/>
              </a:solidFill>
            </a:endParaRPr>
          </a:p>
          <a:p>
            <a:r>
              <a:rPr lang="en-US" b="1" dirty="0">
                <a:solidFill>
                  <a:srgbClr val="FF0000"/>
                </a:solidFill>
              </a:rPr>
              <a:t>Be </a:t>
            </a:r>
            <a:r>
              <a:rPr lang="en-US" sz="4000" b="1" dirty="0">
                <a:solidFill>
                  <a:srgbClr val="FF0000"/>
                </a:solidFill>
              </a:rPr>
              <a:t>Strategic …</a:t>
            </a:r>
            <a:r>
              <a:rPr lang="en-US" b="1" dirty="0">
                <a:solidFill>
                  <a:srgbClr val="FF0000"/>
                </a:solidFill>
              </a:rPr>
              <a:t>riveted on goals</a:t>
            </a:r>
          </a:p>
          <a:p>
            <a:r>
              <a:rPr lang="en-US" sz="4100" b="1" dirty="0">
                <a:solidFill>
                  <a:srgbClr val="FF0000"/>
                </a:solidFill>
              </a:rPr>
              <a:t>Design … </a:t>
            </a:r>
            <a:r>
              <a:rPr lang="en-US" sz="2900" b="1" dirty="0">
                <a:solidFill>
                  <a:srgbClr val="FF0000"/>
                </a:solidFill>
              </a:rPr>
              <a:t>user driven</a:t>
            </a:r>
          </a:p>
          <a:p>
            <a:r>
              <a:rPr lang="en-US" sz="4400" b="1" dirty="0">
                <a:solidFill>
                  <a:srgbClr val="FF0000"/>
                </a:solidFill>
              </a:rPr>
              <a:t>Execute</a:t>
            </a:r>
            <a:r>
              <a:rPr lang="en-US" b="1" dirty="0">
                <a:solidFill>
                  <a:srgbClr val="FF0000"/>
                </a:solidFill>
              </a:rPr>
              <a:t> …  efficiently, quickly  </a:t>
            </a:r>
          </a:p>
          <a:p>
            <a:r>
              <a:rPr lang="en-US" sz="4400" b="1" dirty="0">
                <a:solidFill>
                  <a:srgbClr val="FF0000"/>
                </a:solidFill>
              </a:rPr>
              <a:t>Implement </a:t>
            </a:r>
            <a:r>
              <a:rPr lang="en-US" b="1" dirty="0">
                <a:solidFill>
                  <a:srgbClr val="FF0000"/>
                </a:solidFill>
              </a:rPr>
              <a:t>collaboratively </a:t>
            </a:r>
          </a:p>
          <a:p>
            <a:r>
              <a:rPr lang="en-US" sz="4400" b="1" dirty="0">
                <a:solidFill>
                  <a:srgbClr val="FF0000"/>
                </a:solidFill>
              </a:rPr>
              <a:t>Innovate </a:t>
            </a:r>
            <a:r>
              <a:rPr lang="en-US" b="1" dirty="0">
                <a:solidFill>
                  <a:srgbClr val="FF0000"/>
                </a:solidFill>
              </a:rPr>
              <a:t>continuously, listen</a:t>
            </a:r>
          </a:p>
          <a:p>
            <a:endParaRPr lang="en-US" dirty="0"/>
          </a:p>
        </p:txBody>
      </p:sp>
      <p:pic>
        <p:nvPicPr>
          <p:cNvPr id="5" name="Picture 4"/>
          <p:cNvPicPr>
            <a:picLocks noChangeAspect="1"/>
          </p:cNvPicPr>
          <p:nvPr/>
        </p:nvPicPr>
        <p:blipFill>
          <a:blip r:embed="rId2"/>
          <a:stretch>
            <a:fillRect/>
          </a:stretch>
        </p:blipFill>
        <p:spPr>
          <a:xfrm>
            <a:off x="5991963" y="2591943"/>
            <a:ext cx="5338214" cy="3549912"/>
          </a:xfrm>
          <a:prstGeom prst="rect">
            <a:avLst/>
          </a:prstGeom>
        </p:spPr>
      </p:pic>
    </p:spTree>
    <p:extLst>
      <p:ext uri="{BB962C8B-B14F-4D97-AF65-F5344CB8AC3E}">
        <p14:creationId xmlns:p14="http://schemas.microsoft.com/office/powerpoint/2010/main" val="274710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my approach?</a:t>
            </a:r>
            <a:br>
              <a:rPr lang="en-US" dirty="0"/>
            </a:br>
            <a:endParaRPr lang="en-US" dirty="0"/>
          </a:p>
        </p:txBody>
      </p:sp>
      <p:sp>
        <p:nvSpPr>
          <p:cNvPr id="3" name="Content Placeholder 2"/>
          <p:cNvSpPr>
            <a:spLocks noGrp="1"/>
          </p:cNvSpPr>
          <p:nvPr>
            <p:ph idx="1"/>
          </p:nvPr>
        </p:nvSpPr>
        <p:spPr>
          <a:xfrm>
            <a:off x="1484310" y="2225041"/>
            <a:ext cx="10018713" cy="3566160"/>
          </a:xfrm>
        </p:spPr>
        <p:txBody>
          <a:bodyPr>
            <a:normAutofit lnSpcReduction="10000"/>
          </a:bodyPr>
          <a:lstStyle/>
          <a:p>
            <a:pPr marL="0" indent="0">
              <a:buNone/>
            </a:pPr>
            <a:r>
              <a:rPr lang="en-US" dirty="0"/>
              <a:t>To ignite and synthesize  4 elements</a:t>
            </a:r>
          </a:p>
          <a:p>
            <a:pPr lvl="0"/>
            <a:r>
              <a:rPr lang="en-US" dirty="0"/>
              <a:t>Your core values</a:t>
            </a:r>
          </a:p>
          <a:p>
            <a:pPr lvl="0"/>
            <a:r>
              <a:rPr lang="en-US" dirty="0"/>
              <a:t>Your network</a:t>
            </a:r>
          </a:p>
          <a:p>
            <a:r>
              <a:rPr lang="en-US" dirty="0"/>
              <a:t>Strategic marketing</a:t>
            </a:r>
          </a:p>
          <a:p>
            <a:pPr lvl="0"/>
            <a:r>
              <a:rPr lang="en-US" dirty="0"/>
              <a:t>Integrated digital strategies</a:t>
            </a:r>
          </a:p>
          <a:p>
            <a:pPr marL="0" indent="0">
              <a:buNone/>
            </a:pPr>
            <a:r>
              <a:rPr lang="en-US" dirty="0"/>
              <a:t/>
            </a:r>
            <a:br>
              <a:rPr lang="en-US" dirty="0"/>
            </a:br>
            <a:r>
              <a:rPr lang="en-US" dirty="0"/>
              <a:t>By integrating tactics you bring a  new power, clarity and direction to your projects</a:t>
            </a:r>
          </a:p>
        </p:txBody>
      </p:sp>
    </p:spTree>
    <p:extLst>
      <p:ext uri="{BB962C8B-B14F-4D97-AF65-F5344CB8AC3E}">
        <p14:creationId xmlns:p14="http://schemas.microsoft.com/office/powerpoint/2010/main" val="3669604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steps to action</a:t>
            </a:r>
          </a:p>
        </p:txBody>
      </p:sp>
      <p:sp>
        <p:nvSpPr>
          <p:cNvPr id="3" name="Content Placeholder 2"/>
          <p:cNvSpPr>
            <a:spLocks noGrp="1"/>
          </p:cNvSpPr>
          <p:nvPr>
            <p:ph sz="half" idx="1"/>
          </p:nvPr>
        </p:nvSpPr>
        <p:spPr>
          <a:xfrm>
            <a:off x="1484312" y="2241495"/>
            <a:ext cx="4895056" cy="3549706"/>
          </a:xfrm>
        </p:spPr>
        <p:txBody>
          <a:bodyPr/>
          <a:lstStyle/>
          <a:p>
            <a:pPr marL="0" indent="0">
              <a:buNone/>
            </a:pPr>
            <a:r>
              <a:rPr lang="en-US" dirty="0"/>
              <a:t>1. Create business model </a:t>
            </a:r>
          </a:p>
          <a:p>
            <a:pPr marL="0" indent="0">
              <a:buNone/>
            </a:pPr>
            <a:r>
              <a:rPr lang="en-US" dirty="0"/>
              <a:t>2. Define the problem </a:t>
            </a:r>
          </a:p>
          <a:p>
            <a:pPr marL="0" indent="0">
              <a:buNone/>
            </a:pPr>
            <a:r>
              <a:rPr lang="en-US" dirty="0"/>
              <a:t>3. Outline the solution</a:t>
            </a:r>
          </a:p>
          <a:p>
            <a:pPr marL="0" indent="0">
              <a:buNone/>
            </a:pPr>
            <a:r>
              <a:rPr lang="en-US" dirty="0"/>
              <a:t>4. Select your targets </a:t>
            </a:r>
          </a:p>
          <a:p>
            <a:pPr marL="0" indent="0">
              <a:buNone/>
            </a:pPr>
            <a:r>
              <a:rPr lang="en-US" dirty="0"/>
              <a:t>5. Develop value proposition </a:t>
            </a:r>
          </a:p>
        </p:txBody>
      </p:sp>
      <p:sp>
        <p:nvSpPr>
          <p:cNvPr id="4" name="Content Placeholder 3"/>
          <p:cNvSpPr>
            <a:spLocks noGrp="1"/>
          </p:cNvSpPr>
          <p:nvPr>
            <p:ph sz="half" idx="2"/>
          </p:nvPr>
        </p:nvSpPr>
        <p:spPr>
          <a:xfrm>
            <a:off x="6595009" y="2532807"/>
            <a:ext cx="4908014" cy="3258393"/>
          </a:xfrm>
        </p:spPr>
        <p:txBody>
          <a:bodyPr/>
          <a:lstStyle/>
          <a:p>
            <a:pPr marL="0" indent="0">
              <a:buNone/>
            </a:pPr>
            <a:r>
              <a:rPr lang="en-US" dirty="0"/>
              <a:t>6. Target stage of customer involvement cycle  </a:t>
            </a:r>
          </a:p>
          <a:p>
            <a:pPr marL="0" indent="0">
              <a:buNone/>
            </a:pPr>
            <a:r>
              <a:rPr lang="en-US" dirty="0"/>
              <a:t>7. Create brand message </a:t>
            </a:r>
          </a:p>
          <a:p>
            <a:pPr marL="0" indent="0">
              <a:buNone/>
            </a:pPr>
            <a:r>
              <a:rPr lang="en-US" dirty="0"/>
              <a:t>8. Define Call to Action (CTA)</a:t>
            </a:r>
          </a:p>
          <a:p>
            <a:pPr marL="0" indent="0">
              <a:buNone/>
            </a:pPr>
            <a:r>
              <a:rPr lang="en-US" dirty="0"/>
              <a:t>9. Determine your channels</a:t>
            </a:r>
          </a:p>
          <a:p>
            <a:pPr marL="0" indent="0">
              <a:buNone/>
            </a:pPr>
            <a:r>
              <a:rPr lang="en-US" dirty="0"/>
              <a:t>10. Allocate media mix </a:t>
            </a:r>
          </a:p>
          <a:p>
            <a:pPr marL="0" indent="0">
              <a:buNone/>
            </a:pPr>
            <a:endParaRPr lang="en-US" dirty="0"/>
          </a:p>
        </p:txBody>
      </p:sp>
    </p:spTree>
    <p:extLst>
      <p:ext uri="{BB962C8B-B14F-4D97-AF65-F5344CB8AC3E}">
        <p14:creationId xmlns:p14="http://schemas.microsoft.com/office/powerpoint/2010/main" val="3886810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Define your Challenge… </a:t>
            </a:r>
            <a:br>
              <a:rPr lang="en-US" b="1" dirty="0"/>
            </a:br>
            <a:r>
              <a:rPr lang="en-US" b="1" dirty="0"/>
              <a:t>Choose your Problem</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400" b="1" dirty="0"/>
              <a:t>Moroccan </a:t>
            </a:r>
            <a:r>
              <a:rPr lang="en-US" sz="4400" b="1" i="1" dirty="0"/>
              <a:t>Petites </a:t>
            </a:r>
            <a:r>
              <a:rPr lang="en-US" sz="4400" b="1" i="1" dirty="0" err="1"/>
              <a:t>Bonnes</a:t>
            </a:r>
            <a:r>
              <a:rPr lang="en-US" sz="4400" b="1" dirty="0"/>
              <a:t> or </a:t>
            </a:r>
          </a:p>
          <a:p>
            <a:pPr marL="0" indent="0" algn="ctr">
              <a:buNone/>
            </a:pPr>
            <a:r>
              <a:rPr lang="en-US" sz="4400" b="1" dirty="0"/>
              <a:t>“little maids”</a:t>
            </a:r>
          </a:p>
          <a:p>
            <a:pPr marL="0" indent="0" algn="ctr">
              <a:buNone/>
            </a:pPr>
            <a:r>
              <a:rPr lang="en-US" sz="4400" b="1" dirty="0"/>
              <a:t> End Child Labor… Slavery </a:t>
            </a:r>
          </a:p>
          <a:p>
            <a:pPr marL="0" indent="0">
              <a:buNone/>
            </a:pPr>
            <a:r>
              <a:rPr lang="en-US" sz="3200" dirty="0"/>
              <a:t>							1</a:t>
            </a:r>
            <a:r>
              <a:rPr lang="en-US" dirty="0"/>
              <a:t>68 million child workers globally</a:t>
            </a:r>
            <a:endParaRPr lang="en-US" sz="4400" b="1" dirty="0"/>
          </a:p>
        </p:txBody>
      </p:sp>
    </p:spTree>
    <p:extLst>
      <p:ext uri="{BB962C8B-B14F-4D97-AF65-F5344CB8AC3E}">
        <p14:creationId xmlns:p14="http://schemas.microsoft.com/office/powerpoint/2010/main" val="3783648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Template>
  <TotalTime>7474</TotalTime>
  <Words>1296</Words>
  <Application>Microsoft Office PowerPoint</Application>
  <PresentationFormat>Custom</PresentationFormat>
  <Paragraphs>277</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Parallax</vt:lpstr>
      <vt:lpstr>          </vt:lpstr>
      <vt:lpstr>Workshop Objectives </vt:lpstr>
      <vt:lpstr>What are your biggest challenges  with your local projects? </vt:lpstr>
      <vt:lpstr>What is a World Class Leader?   </vt:lpstr>
      <vt:lpstr>PowerPoint Presentation</vt:lpstr>
      <vt:lpstr>To meet your challenges </vt:lpstr>
      <vt:lpstr>What's my approach? </vt:lpstr>
      <vt:lpstr>10 steps to action</vt:lpstr>
      <vt:lpstr> Define your Challenge…  Choose your Problem </vt:lpstr>
      <vt:lpstr>Step #1</vt:lpstr>
      <vt:lpstr>What is an organizational/business model? </vt:lpstr>
      <vt:lpstr>PowerPoint Presentation</vt:lpstr>
      <vt:lpstr>PowerPoint Presentation</vt:lpstr>
      <vt:lpstr>Lean canvas… the snapshot  </vt:lpstr>
      <vt:lpstr>Marketing Roadmap </vt:lpstr>
      <vt:lpstr>Creating Shared Value </vt:lpstr>
      <vt:lpstr>PowerPoint Presentation</vt:lpstr>
      <vt:lpstr>GROUP INPUT #2.     What is the Problem? Task: (3) one line statements summarizing the video  </vt:lpstr>
      <vt:lpstr> </vt:lpstr>
      <vt:lpstr>GROUP INPUT #3 What is the Solution? </vt:lpstr>
      <vt:lpstr>GROUP INPUT #4Task: Who are their Targets? </vt:lpstr>
      <vt:lpstr>GROUP INPUT #5: What is the Value Proposition? </vt:lpstr>
      <vt:lpstr> Value proposition Task: Articulate in one sentence- 20-30 words </vt:lpstr>
      <vt:lpstr>PowerPoint Presentation</vt:lpstr>
      <vt:lpstr>#7 What's your Brand Messaging </vt:lpstr>
      <vt:lpstr>#8 Call to Action …sale, participate, donate  </vt:lpstr>
      <vt:lpstr>PowerPoint Presentation</vt:lpstr>
      <vt:lpstr>PowerPoint Presentation</vt:lpstr>
      <vt:lpstr>#9 What are the Channels? Path to your targets  </vt:lpstr>
      <vt:lpstr>30 sec TV Public Service announcement  Kewesi for Sale !  </vt:lpstr>
      <vt:lpstr>Crowdsourcing  Mobile app </vt:lpstr>
      <vt:lpstr>#10 What media drives ongoing involvement ?</vt:lpstr>
      <vt:lpstr>PowerPoint Presentation</vt:lpstr>
      <vt:lpstr>Social media attacks child slavery</vt:lpstr>
      <vt:lpstr>Whats app –Unutilized capacity of an app? </vt:lpstr>
      <vt:lpstr>PowerPoint Presentation</vt:lpstr>
      <vt:lpstr>  Traditional Media "Red Card" -intl football  games  advocacy campaigns raise awareness to prevent child labour</vt:lpstr>
      <vt:lpstr>Augmented reality </vt:lpstr>
      <vt:lpstr>PowerPoint Presentation</vt:lpstr>
      <vt:lpstr>Integrated Digital  # nochildforsale </vt:lpstr>
      <vt:lpstr>GROUP INPUT  Visualize…Project  Future Child Labor Campaign in Morocco </vt:lpstr>
      <vt:lpstr>About the Presenter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Ira Kaufman</dc:creator>
  <cp:lastModifiedBy>GYV-2</cp:lastModifiedBy>
  <cp:revision>197</cp:revision>
  <dcterms:created xsi:type="dcterms:W3CDTF">2014-04-02T16:44:20Z</dcterms:created>
  <dcterms:modified xsi:type="dcterms:W3CDTF">2016-04-24T13:50:11Z</dcterms:modified>
</cp:coreProperties>
</file>